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 id="2147484155" r:id="rId2"/>
  </p:sldMasterIdLst>
  <p:notesMasterIdLst>
    <p:notesMasterId r:id="rId34"/>
  </p:notesMasterIdLst>
  <p:handoutMasterIdLst>
    <p:handoutMasterId r:id="rId35"/>
  </p:handoutMasterIdLst>
  <p:sldIdLst>
    <p:sldId id="520" r:id="rId3"/>
    <p:sldId id="523" r:id="rId4"/>
    <p:sldId id="563" r:id="rId5"/>
    <p:sldId id="564" r:id="rId6"/>
    <p:sldId id="566" r:id="rId7"/>
    <p:sldId id="565" r:id="rId8"/>
    <p:sldId id="569" r:id="rId9"/>
    <p:sldId id="568" r:id="rId10"/>
    <p:sldId id="570" r:id="rId11"/>
    <p:sldId id="576" r:id="rId12"/>
    <p:sldId id="574" r:id="rId13"/>
    <p:sldId id="575" r:id="rId14"/>
    <p:sldId id="580" r:id="rId15"/>
    <p:sldId id="581" r:id="rId16"/>
    <p:sldId id="582" r:id="rId17"/>
    <p:sldId id="593" r:id="rId18"/>
    <p:sldId id="594" r:id="rId19"/>
    <p:sldId id="595" r:id="rId20"/>
    <p:sldId id="596" r:id="rId21"/>
    <p:sldId id="597" r:id="rId22"/>
    <p:sldId id="598" r:id="rId23"/>
    <p:sldId id="578" r:id="rId24"/>
    <p:sldId id="571" r:id="rId25"/>
    <p:sldId id="572" r:id="rId26"/>
    <p:sldId id="573" r:id="rId27"/>
    <p:sldId id="579" r:id="rId28"/>
    <p:sldId id="587" r:id="rId29"/>
    <p:sldId id="589" r:id="rId30"/>
    <p:sldId id="590" r:id="rId31"/>
    <p:sldId id="518" r:id="rId32"/>
    <p:sldId id="510" r:id="rId33"/>
  </p:sldIdLst>
  <p:sldSz cx="9144000" cy="6858000" type="screen4x3"/>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pertina" id="{213D5268-1C3B-0245-8E29-1199A2C0BC89}">
          <p14:sldIdLst>
            <p14:sldId id="520"/>
          </p14:sldIdLst>
        </p14:section>
        <p14:section name="Slide contenuti" id="{DC42238F-45FD-4F70-A417-C09E7255C9EF}">
          <p14:sldIdLst>
            <p14:sldId id="523"/>
            <p14:sldId id="563"/>
            <p14:sldId id="564"/>
            <p14:sldId id="566"/>
            <p14:sldId id="565"/>
            <p14:sldId id="569"/>
            <p14:sldId id="568"/>
            <p14:sldId id="570"/>
            <p14:sldId id="576"/>
            <p14:sldId id="574"/>
            <p14:sldId id="575"/>
            <p14:sldId id="580"/>
            <p14:sldId id="581"/>
            <p14:sldId id="582"/>
            <p14:sldId id="593"/>
            <p14:sldId id="594"/>
            <p14:sldId id="595"/>
            <p14:sldId id="596"/>
            <p14:sldId id="597"/>
            <p14:sldId id="598"/>
            <p14:sldId id="578"/>
            <p14:sldId id="571"/>
            <p14:sldId id="572"/>
            <p14:sldId id="573"/>
            <p14:sldId id="579"/>
            <p14:sldId id="587"/>
            <p14:sldId id="589"/>
            <p14:sldId id="590"/>
            <p14:sldId id="518"/>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93E7E"/>
    <a:srgbClr val="44546A"/>
    <a:srgbClr val="FFFFFF"/>
    <a:srgbClr val="00A3DA"/>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86412" autoAdjust="0"/>
  </p:normalViewPr>
  <p:slideViewPr>
    <p:cSldViewPr snapToGrid="0" snapToObjects="1" showGuides="1">
      <p:cViewPr varScale="1">
        <p:scale>
          <a:sx n="113" d="100"/>
          <a:sy n="113" d="100"/>
        </p:scale>
        <p:origin x="1640" y="17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5512"/>
    </p:cViewPr>
  </p:sorterViewPr>
  <p:notesViewPr>
    <p:cSldViewPr snapToGrid="0" snapToObjects="1" showGuides="1">
      <p:cViewPr varScale="1">
        <p:scale>
          <a:sx n="88" d="100"/>
          <a:sy n="88" d="100"/>
        </p:scale>
        <p:origin x="29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3/31/23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‹N›</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3/31/23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‹N›</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2</a:t>
            </a:fld>
            <a:endParaRPr lang="en-US"/>
          </a:p>
        </p:txBody>
      </p:sp>
    </p:spTree>
    <p:extLst>
      <p:ext uri="{BB962C8B-B14F-4D97-AF65-F5344CB8AC3E}">
        <p14:creationId xmlns:p14="http://schemas.microsoft.com/office/powerpoint/2010/main" val="375318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11</a:t>
            </a:fld>
            <a:endParaRPr lang="en-US"/>
          </a:p>
        </p:txBody>
      </p:sp>
    </p:spTree>
    <p:extLst>
      <p:ext uri="{BB962C8B-B14F-4D97-AF65-F5344CB8AC3E}">
        <p14:creationId xmlns:p14="http://schemas.microsoft.com/office/powerpoint/2010/main" val="284654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12</a:t>
            </a:fld>
            <a:endParaRPr lang="en-US"/>
          </a:p>
        </p:txBody>
      </p:sp>
    </p:spTree>
    <p:extLst>
      <p:ext uri="{BB962C8B-B14F-4D97-AF65-F5344CB8AC3E}">
        <p14:creationId xmlns:p14="http://schemas.microsoft.com/office/powerpoint/2010/main" val="10570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13</a:t>
            </a:fld>
            <a:endParaRPr lang="en-US"/>
          </a:p>
        </p:txBody>
      </p:sp>
    </p:spTree>
    <p:extLst>
      <p:ext uri="{BB962C8B-B14F-4D97-AF65-F5344CB8AC3E}">
        <p14:creationId xmlns:p14="http://schemas.microsoft.com/office/powerpoint/2010/main" val="400170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14</a:t>
            </a:fld>
            <a:endParaRPr lang="en-US"/>
          </a:p>
        </p:txBody>
      </p:sp>
    </p:spTree>
    <p:extLst>
      <p:ext uri="{BB962C8B-B14F-4D97-AF65-F5344CB8AC3E}">
        <p14:creationId xmlns:p14="http://schemas.microsoft.com/office/powerpoint/2010/main" val="103293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15</a:t>
            </a:fld>
            <a:endParaRPr lang="en-US"/>
          </a:p>
        </p:txBody>
      </p:sp>
    </p:spTree>
    <p:extLst>
      <p:ext uri="{BB962C8B-B14F-4D97-AF65-F5344CB8AC3E}">
        <p14:creationId xmlns:p14="http://schemas.microsoft.com/office/powerpoint/2010/main" val="367218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16</a:t>
            </a:fld>
            <a:endParaRPr lang="en-US"/>
          </a:p>
        </p:txBody>
      </p:sp>
    </p:spTree>
    <p:extLst>
      <p:ext uri="{BB962C8B-B14F-4D97-AF65-F5344CB8AC3E}">
        <p14:creationId xmlns:p14="http://schemas.microsoft.com/office/powerpoint/2010/main" val="302506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17</a:t>
            </a:fld>
            <a:endParaRPr lang="en-US"/>
          </a:p>
        </p:txBody>
      </p:sp>
    </p:spTree>
    <p:extLst>
      <p:ext uri="{BB962C8B-B14F-4D97-AF65-F5344CB8AC3E}">
        <p14:creationId xmlns:p14="http://schemas.microsoft.com/office/powerpoint/2010/main" val="21594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18</a:t>
            </a:fld>
            <a:endParaRPr lang="en-US"/>
          </a:p>
        </p:txBody>
      </p:sp>
    </p:spTree>
    <p:extLst>
      <p:ext uri="{BB962C8B-B14F-4D97-AF65-F5344CB8AC3E}">
        <p14:creationId xmlns:p14="http://schemas.microsoft.com/office/powerpoint/2010/main" val="240541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19</a:t>
            </a:fld>
            <a:endParaRPr lang="en-US"/>
          </a:p>
        </p:txBody>
      </p:sp>
    </p:spTree>
    <p:extLst>
      <p:ext uri="{BB962C8B-B14F-4D97-AF65-F5344CB8AC3E}">
        <p14:creationId xmlns:p14="http://schemas.microsoft.com/office/powerpoint/2010/main" val="234292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20</a:t>
            </a:fld>
            <a:endParaRPr lang="en-US"/>
          </a:p>
        </p:txBody>
      </p:sp>
    </p:spTree>
    <p:extLst>
      <p:ext uri="{BB962C8B-B14F-4D97-AF65-F5344CB8AC3E}">
        <p14:creationId xmlns:p14="http://schemas.microsoft.com/office/powerpoint/2010/main" val="303631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3</a:t>
            </a:fld>
            <a:endParaRPr lang="en-US"/>
          </a:p>
        </p:txBody>
      </p:sp>
    </p:spTree>
    <p:extLst>
      <p:ext uri="{BB962C8B-B14F-4D97-AF65-F5344CB8AC3E}">
        <p14:creationId xmlns:p14="http://schemas.microsoft.com/office/powerpoint/2010/main" val="244725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21</a:t>
            </a:fld>
            <a:endParaRPr lang="en-US"/>
          </a:p>
        </p:txBody>
      </p:sp>
    </p:spTree>
    <p:extLst>
      <p:ext uri="{BB962C8B-B14F-4D97-AF65-F5344CB8AC3E}">
        <p14:creationId xmlns:p14="http://schemas.microsoft.com/office/powerpoint/2010/main" val="405279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22</a:t>
            </a:fld>
            <a:endParaRPr lang="en-US"/>
          </a:p>
        </p:txBody>
      </p:sp>
    </p:spTree>
    <p:extLst>
      <p:ext uri="{BB962C8B-B14F-4D97-AF65-F5344CB8AC3E}">
        <p14:creationId xmlns:p14="http://schemas.microsoft.com/office/powerpoint/2010/main" val="85087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26</a:t>
            </a:fld>
            <a:endParaRPr lang="en-US"/>
          </a:p>
        </p:txBody>
      </p:sp>
    </p:spTree>
    <p:extLst>
      <p:ext uri="{BB962C8B-B14F-4D97-AF65-F5344CB8AC3E}">
        <p14:creationId xmlns:p14="http://schemas.microsoft.com/office/powerpoint/2010/main" val="57492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30</a:t>
            </a:fld>
            <a:endParaRPr lang="en-US"/>
          </a:p>
        </p:txBody>
      </p:sp>
    </p:spTree>
    <p:extLst>
      <p:ext uri="{BB962C8B-B14F-4D97-AF65-F5344CB8AC3E}">
        <p14:creationId xmlns:p14="http://schemas.microsoft.com/office/powerpoint/2010/main" val="8522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31</a:t>
            </a:fld>
            <a:endParaRPr lang="en-US"/>
          </a:p>
        </p:txBody>
      </p:sp>
    </p:spTree>
    <p:extLst>
      <p:ext uri="{BB962C8B-B14F-4D97-AF65-F5344CB8AC3E}">
        <p14:creationId xmlns:p14="http://schemas.microsoft.com/office/powerpoint/2010/main" val="180771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90601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5</a:t>
            </a:fld>
            <a:endParaRPr lang="en-US"/>
          </a:p>
        </p:txBody>
      </p:sp>
    </p:spTree>
    <p:extLst>
      <p:ext uri="{BB962C8B-B14F-4D97-AF65-F5344CB8AC3E}">
        <p14:creationId xmlns:p14="http://schemas.microsoft.com/office/powerpoint/2010/main" val="251062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105391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7</a:t>
            </a:fld>
            <a:endParaRPr lang="en-US"/>
          </a:p>
        </p:txBody>
      </p:sp>
    </p:spTree>
    <p:extLst>
      <p:ext uri="{BB962C8B-B14F-4D97-AF65-F5344CB8AC3E}">
        <p14:creationId xmlns:p14="http://schemas.microsoft.com/office/powerpoint/2010/main" val="87900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8</a:t>
            </a:fld>
            <a:endParaRPr lang="en-US"/>
          </a:p>
        </p:txBody>
      </p:sp>
    </p:spTree>
    <p:extLst>
      <p:ext uri="{BB962C8B-B14F-4D97-AF65-F5344CB8AC3E}">
        <p14:creationId xmlns:p14="http://schemas.microsoft.com/office/powerpoint/2010/main" val="206525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9</a:t>
            </a:fld>
            <a:endParaRPr lang="en-US"/>
          </a:p>
        </p:txBody>
      </p:sp>
    </p:spTree>
    <p:extLst>
      <p:ext uri="{BB962C8B-B14F-4D97-AF65-F5344CB8AC3E}">
        <p14:creationId xmlns:p14="http://schemas.microsoft.com/office/powerpoint/2010/main" val="102096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F8E2375-F1B1-284C-A827-B0E603FDBDD8}" type="slidenum">
              <a:rPr lang="en-US" smtClean="0"/>
              <a:t>10</a:t>
            </a:fld>
            <a:endParaRPr lang="en-US"/>
          </a:p>
        </p:txBody>
      </p:sp>
    </p:spTree>
    <p:extLst>
      <p:ext uri="{BB962C8B-B14F-4D97-AF65-F5344CB8AC3E}">
        <p14:creationId xmlns:p14="http://schemas.microsoft.com/office/powerpoint/2010/main" val="51520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27DF20-4DFA-4E15-91F6-04FCB69A6C75}"/>
              </a:ext>
            </a:extLst>
          </p:cNvPr>
          <p:cNvSpPr>
            <a:spLocks noGrp="1"/>
          </p:cNvSpPr>
          <p:nvPr>
            <p:ph type="pic" sz="quarter" idx="12"/>
          </p:nvPr>
        </p:nvSpPr>
        <p:spPr>
          <a:xfrm>
            <a:off x="370663" y="2255699"/>
            <a:ext cx="2299531" cy="2649676"/>
          </a:xfrm>
          <a:prstGeom prst="rect">
            <a:avLst/>
          </a:prstGeom>
          <a:noFill/>
          <a:ln>
            <a:noFill/>
          </a:ln>
        </p:spPr>
        <p:txBody>
          <a:bodyPr wrap="square" anchor="ctr">
            <a:noAutofit/>
          </a:bodyPr>
          <a:lstStyle>
            <a:lvl1pPr algn="ctr">
              <a:defRPr sz="900">
                <a:solidFill>
                  <a:schemeClr val="tx1"/>
                </a:solidFill>
              </a:defRPr>
            </a:lvl1pPr>
          </a:lstStyle>
          <a:p>
            <a:endParaRPr lang="en-US"/>
          </a:p>
        </p:txBody>
      </p:sp>
      <p:sp>
        <p:nvSpPr>
          <p:cNvPr id="3" name="Picture Placeholder 8">
            <a:extLst>
              <a:ext uri="{FF2B5EF4-FFF2-40B4-BE49-F238E27FC236}">
                <a16:creationId xmlns:a16="http://schemas.microsoft.com/office/drawing/2014/main" id="{D30FDCA7-6510-4336-9BDF-E03E286F7D05}"/>
              </a:ext>
            </a:extLst>
          </p:cNvPr>
          <p:cNvSpPr>
            <a:spLocks noGrp="1"/>
          </p:cNvSpPr>
          <p:nvPr>
            <p:ph type="pic" sz="quarter" idx="13"/>
          </p:nvPr>
        </p:nvSpPr>
        <p:spPr>
          <a:xfrm>
            <a:off x="2831230" y="2255699"/>
            <a:ext cx="2299531" cy="2649676"/>
          </a:xfrm>
          <a:prstGeom prst="rect">
            <a:avLst/>
          </a:prstGeom>
          <a:noFill/>
          <a:ln>
            <a:noFill/>
          </a:ln>
        </p:spPr>
        <p:txBody>
          <a:bodyPr wrap="square" anchor="ctr">
            <a:noAutofit/>
          </a:bodyPr>
          <a:lstStyle>
            <a:lvl1pPr algn="ctr">
              <a:defRPr sz="900">
                <a:solidFill>
                  <a:schemeClr val="tx1"/>
                </a:solidFill>
              </a:defRPr>
            </a:lvl1pPr>
          </a:lstStyle>
          <a:p>
            <a:endParaRPr lang="en-US"/>
          </a:p>
        </p:txBody>
      </p:sp>
      <p:sp>
        <p:nvSpPr>
          <p:cNvPr id="4" name="Picture Placeholder 8">
            <a:extLst>
              <a:ext uri="{FF2B5EF4-FFF2-40B4-BE49-F238E27FC236}">
                <a16:creationId xmlns:a16="http://schemas.microsoft.com/office/drawing/2014/main" id="{83DB2EF4-730B-4191-B843-F6DDAC7C82D4}"/>
              </a:ext>
            </a:extLst>
          </p:cNvPr>
          <p:cNvSpPr>
            <a:spLocks noGrp="1"/>
          </p:cNvSpPr>
          <p:nvPr>
            <p:ph type="pic" sz="quarter" idx="14"/>
          </p:nvPr>
        </p:nvSpPr>
        <p:spPr>
          <a:xfrm>
            <a:off x="5291797" y="2255699"/>
            <a:ext cx="2299531" cy="2649676"/>
          </a:xfrm>
          <a:prstGeom prst="rect">
            <a:avLst/>
          </a:prstGeom>
          <a:noFill/>
          <a:ln>
            <a:noFill/>
          </a:ln>
        </p:spPr>
        <p:txBody>
          <a:bodyPr wrap="square" anchor="ctr">
            <a:noAutofit/>
          </a:bodyPr>
          <a:lstStyle>
            <a:lvl1pPr algn="ctr">
              <a:defRPr sz="900">
                <a:solidFill>
                  <a:schemeClr val="tx1"/>
                </a:solidFill>
              </a:defRPr>
            </a:lvl1pPr>
          </a:lstStyle>
          <a:p>
            <a:endParaRPr lang="en-US"/>
          </a:p>
        </p:txBody>
      </p:sp>
      <p:sp>
        <p:nvSpPr>
          <p:cNvPr id="5" name="CasellaDiTesto 4">
            <a:extLst>
              <a:ext uri="{FF2B5EF4-FFF2-40B4-BE49-F238E27FC236}">
                <a16:creationId xmlns:a16="http://schemas.microsoft.com/office/drawing/2014/main" id="{17CC9263-F3BA-9CAE-DDF5-B5C3C783C172}"/>
              </a:ext>
            </a:extLst>
          </p:cNvPr>
          <p:cNvSpPr txBox="1"/>
          <p:nvPr userDrawn="1"/>
        </p:nvSpPr>
        <p:spPr>
          <a:xfrm>
            <a:off x="914400" y="234176"/>
            <a:ext cx="145471" cy="312962"/>
          </a:xfrm>
          <a:prstGeom prst="rect">
            <a:avLst/>
          </a:prstGeom>
          <a:noFill/>
        </p:spPr>
        <p:txBody>
          <a:bodyPr wrap="none" lIns="0" tIns="36000" rIns="144000" bIns="36000" rtlCol="0">
            <a:spAutoFit/>
          </a:bodyPr>
          <a:lstStyle/>
          <a:p>
            <a:pPr>
              <a:lnSpc>
                <a:spcPct val="120000"/>
              </a:lnSpc>
              <a:spcBef>
                <a:spcPts val="1000"/>
              </a:spcBef>
            </a:pPr>
            <a:endParaRPr lang="it-IT" sz="1400" b="1" dirty="0"/>
          </a:p>
        </p:txBody>
      </p:sp>
      <p:sp>
        <p:nvSpPr>
          <p:cNvPr id="7" name="CasellaDiTesto 6">
            <a:extLst>
              <a:ext uri="{FF2B5EF4-FFF2-40B4-BE49-F238E27FC236}">
                <a16:creationId xmlns:a16="http://schemas.microsoft.com/office/drawing/2014/main" id="{E6875F50-F069-264D-D110-ED4AE2543F01}"/>
              </a:ext>
            </a:extLst>
          </p:cNvPr>
          <p:cNvSpPr txBox="1"/>
          <p:nvPr userDrawn="1"/>
        </p:nvSpPr>
        <p:spPr>
          <a:xfrm>
            <a:off x="479503" y="44605"/>
            <a:ext cx="6389648" cy="312962"/>
          </a:xfrm>
          <a:prstGeom prst="rect">
            <a:avLst/>
          </a:prstGeom>
          <a:noFill/>
        </p:spPr>
        <p:txBody>
          <a:bodyPr wrap="square" lIns="0" tIns="36000" rIns="144000" bIns="36000" rtlCol="0">
            <a:spAutoFit/>
          </a:bodyPr>
          <a:lstStyle/>
          <a:p>
            <a:pPr>
              <a:lnSpc>
                <a:spcPct val="120000"/>
              </a:lnSpc>
              <a:spcBef>
                <a:spcPts val="1000"/>
              </a:spcBef>
            </a:pPr>
            <a:r>
              <a:rPr lang="it-IT" sz="1400" b="0" dirty="0">
                <a:solidFill>
                  <a:srgbClr val="002060"/>
                </a:solidFill>
              </a:rPr>
              <a:t> Il Bilancio Sociale: Le strategie per lo sviluppo del Terzo Settore</a:t>
            </a:r>
          </a:p>
        </p:txBody>
      </p:sp>
    </p:spTree>
    <p:extLst>
      <p:ext uri="{BB962C8B-B14F-4D97-AF65-F5344CB8AC3E}">
        <p14:creationId xmlns:p14="http://schemas.microsoft.com/office/powerpoint/2010/main" val="11672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2"/>
                                        </p:tgtEl>
                                      </p:cBhvr>
                                      <p:by x="105000" y="105000"/>
                                    </p:animScale>
                                  </p:childTnLst>
                                </p:cTn>
                              </p:par>
                              <p:par>
                                <p:cTn id="10" presetID="22" presetClass="entr" presetSubtype="8" fill="hold" grpId="0" nodeType="withEffect" nodePh="1">
                                  <p:stCondLst>
                                    <p:cond delay="50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nodePh="1">
                                  <p:stCondLst>
                                    <p:cond delay="500"/>
                                  </p:stCondLst>
                                  <p:endCondLst>
                                    <p:cond evt="begin" delay="0">
                                      <p:tn val="13"/>
                                    </p:cond>
                                  </p:endCondLst>
                                  <p:childTnLst>
                                    <p:animScale>
                                      <p:cBhvr>
                                        <p:cTn id="14" dur="500" fill="hold"/>
                                        <p:tgtEl>
                                          <p:spTgt spid="3"/>
                                        </p:tgtEl>
                                      </p:cBhvr>
                                      <p:by x="105000" y="105000"/>
                                    </p:animScale>
                                  </p:childTnLst>
                                </p:cTn>
                              </p:par>
                              <p:par>
                                <p:cTn id="15" presetID="22" presetClass="entr" presetSubtype="8" fill="hold" grpId="0" nodeType="withEffect" nodePh="1">
                                  <p:stCondLst>
                                    <p:cond delay="10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nodePh="1">
                                  <p:stCondLst>
                                    <p:cond delay="1000"/>
                                  </p:stCondLst>
                                  <p:endCondLst>
                                    <p:cond evt="begin" delay="0">
                                      <p:tn val="18"/>
                                    </p:cond>
                                  </p:endCondLst>
                                  <p:childTnLst>
                                    <p:animScale>
                                      <p:cBhvr>
                                        <p:cTn id="1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5C0E01E-15D5-F578-7874-78FC54E34295}"/>
              </a:ext>
            </a:extLst>
          </p:cNvPr>
          <p:cNvSpPr txBox="1"/>
          <p:nvPr userDrawn="1"/>
        </p:nvSpPr>
        <p:spPr>
          <a:xfrm>
            <a:off x="434898" y="0"/>
            <a:ext cx="6021657" cy="312962"/>
          </a:xfrm>
          <a:prstGeom prst="rect">
            <a:avLst/>
          </a:prstGeom>
          <a:noFill/>
        </p:spPr>
        <p:txBody>
          <a:bodyPr wrap="square" lIns="0" tIns="36000" rIns="144000" bIns="36000" rtlCol="0">
            <a:spAutoFit/>
          </a:bodyPr>
          <a:lstStyle/>
          <a:p>
            <a:pPr>
              <a:lnSpc>
                <a:spcPct val="120000"/>
              </a:lnSpc>
              <a:spcBef>
                <a:spcPts val="1000"/>
              </a:spcBef>
            </a:pPr>
            <a:r>
              <a:rPr lang="it-IT" sz="1400" b="0" dirty="0">
                <a:solidFill>
                  <a:srgbClr val="002060"/>
                </a:solidFill>
              </a:rPr>
              <a:t> Il Bilancio Sociale: Le strategie per lo sviluppo del Terzo Settore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37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file:////Users/morgana/Desktop/***misericordia/VARIE%20MISERICORDIE/*CONFEDERAZIONE/LAVORI%202021/06.%20Area%20Valori%20-%20Slide%20%22Custodi%22/img_slide%20%22Custodi%22/logo_confederazione.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file:////Users/morgana/Desktop/***misericordia/VARIE%20MISERICORDIE/*CONFEDERAZIONE/LAVORI%202021/06.%20Area%20Valori%20-%20Slide%20%22Custodi%22/img_slide%20%22Custodi%22/bg_slide_Custodi-01.jpg" TargetMode="Externa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file:////Users/morgana/Desktop/***misericordia/VARIE%20MISERICORDIE/*CONFEDERAZIONE/LAVORI%202021/06.%20Area%20Valori%20-%20Slide%20%22Custodi%22/img_slide%20%22Custodi%22/bg_slide_Custodi-01.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r:link="rId5">
            <a:lum/>
          </a:blip>
          <a:srcRect/>
          <a:stretch>
            <a:fillRect/>
          </a:stretch>
        </a:blipFill>
        <a:effectLst/>
      </p:bgPr>
    </p:bg>
    <p:spTree>
      <p:nvGrpSpPr>
        <p:cNvPr id="1" name=""/>
        <p:cNvGrpSpPr/>
        <p:nvPr/>
      </p:nvGrpSpPr>
      <p:grpSpPr>
        <a:xfrm>
          <a:off x="0" y="0"/>
          <a:ext cx="0" cy="0"/>
          <a:chOff x="0" y="0"/>
          <a:chExt cx="0" cy="0"/>
        </a:xfrm>
      </p:grpSpPr>
      <p:cxnSp>
        <p:nvCxnSpPr>
          <p:cNvPr id="18" name="Straight Connector 17"/>
          <p:cNvCxnSpPr>
            <a:cxnSpLocks/>
          </p:cNvCxnSpPr>
          <p:nvPr userDrawn="1"/>
        </p:nvCxnSpPr>
        <p:spPr>
          <a:xfrm>
            <a:off x="8549974" y="6576899"/>
            <a:ext cx="594026"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userDrawn="1"/>
        </p:nvCxnSpPr>
        <p:spPr>
          <a:xfrm>
            <a:off x="640747" y="6698974"/>
            <a:ext cx="8356415"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CA51E1B9-C77A-294A-9657-E704751F791B}"/>
              </a:ext>
            </a:extLst>
          </p:cNvPr>
          <p:cNvPicPr>
            <a:picLocks noChangeAspect="1"/>
          </p:cNvPicPr>
          <p:nvPr userDrawn="1"/>
        </p:nvPicPr>
        <p:blipFill>
          <a:blip r:embed="rId6" r:link="rId7" cstate="hqprint">
            <a:extLst>
              <a:ext uri="{28A0092B-C50C-407E-A947-70E740481C1C}">
                <a14:useLocalDpi xmlns:a14="http://schemas.microsoft.com/office/drawing/2010/main" val="0"/>
              </a:ext>
            </a:extLst>
          </a:blip>
          <a:stretch>
            <a:fillRect/>
          </a:stretch>
        </p:blipFill>
        <p:spPr>
          <a:xfrm>
            <a:off x="86770" y="6263198"/>
            <a:ext cx="467212" cy="584015"/>
          </a:xfrm>
          <a:prstGeom prst="rect">
            <a:avLst/>
          </a:prstGeom>
        </p:spPr>
      </p:pic>
      <p:cxnSp>
        <p:nvCxnSpPr>
          <p:cNvPr id="17" name="Straight Connector 17">
            <a:extLst>
              <a:ext uri="{FF2B5EF4-FFF2-40B4-BE49-F238E27FC236}">
                <a16:creationId xmlns:a16="http://schemas.microsoft.com/office/drawing/2014/main" id="{57B58F03-4E19-B54A-B31F-0954796EFA0E}"/>
              </a:ext>
            </a:extLst>
          </p:cNvPr>
          <p:cNvCxnSpPr>
            <a:cxnSpLocks/>
          </p:cNvCxnSpPr>
          <p:nvPr userDrawn="1"/>
        </p:nvCxnSpPr>
        <p:spPr>
          <a:xfrm>
            <a:off x="233421" y="382464"/>
            <a:ext cx="8763741"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22" name="Straight Connector 18">
            <a:extLst>
              <a:ext uri="{FF2B5EF4-FFF2-40B4-BE49-F238E27FC236}">
                <a16:creationId xmlns:a16="http://schemas.microsoft.com/office/drawing/2014/main" id="{5E164286-4853-FD46-BD4F-E4CE6053F35F}"/>
              </a:ext>
            </a:extLst>
          </p:cNvPr>
          <p:cNvCxnSpPr>
            <a:cxnSpLocks/>
          </p:cNvCxnSpPr>
          <p:nvPr userDrawn="1"/>
        </p:nvCxnSpPr>
        <p:spPr>
          <a:xfrm>
            <a:off x="0" y="263045"/>
            <a:ext cx="360420"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058543"/>
      </p:ext>
    </p:extLst>
  </p:cSld>
  <p:clrMap bg1="lt1" tx1="dk1" bg2="lt2" tx2="dk2" accent1="accent1" accent2="accent2" accent3="accent3" accent4="accent4" accent5="accent5" accent6="accent6" hlink="hlink" folHlink="folHlink"/>
  <p:sldLayoutIdLst>
    <p:sldLayoutId id="2147484154" r:id="rId1"/>
    <p:sldLayoutId id="2147484036"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0-#ppt_w/2"/>
                                          </p:val>
                                        </p:tav>
                                        <p:tav tm="100000">
                                          <p:val>
                                            <p:strVal val="#ppt_x"/>
                                          </p:val>
                                        </p:tav>
                                      </p:tavLst>
                                    </p:anim>
                                    <p:anim calcmode="lin" valueType="num">
                                      <p:cBhvr additive="base">
                                        <p:cTn id="8" dur="7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00" fill="hold"/>
                                        <p:tgtEl>
                                          <p:spTgt spid="18"/>
                                        </p:tgtEl>
                                        <p:attrNameLst>
                                          <p:attrName>ppt_x</p:attrName>
                                        </p:attrNameLst>
                                      </p:cBhvr>
                                      <p:tavLst>
                                        <p:tav tm="0">
                                          <p:val>
                                            <p:strVal val="1+#ppt_w/2"/>
                                          </p:val>
                                        </p:tav>
                                        <p:tav tm="100000">
                                          <p:val>
                                            <p:strVal val="#ppt_x"/>
                                          </p:val>
                                        </p:tav>
                                      </p:tavLst>
                                    </p:anim>
                                    <p:anim calcmode="lin" valueType="num">
                                      <p:cBhvr additive="base">
                                        <p:cTn id="1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685739" rtl="0" eaLnBrk="1" latinLnBrk="0" hangingPunct="1">
        <a:lnSpc>
          <a:spcPct val="80000"/>
        </a:lnSpc>
        <a:spcBef>
          <a:spcPct val="0"/>
        </a:spcBef>
        <a:buNone/>
        <a:defRPr sz="3000" b="1" i="0" kern="1200" spc="-113" baseline="0">
          <a:solidFill>
            <a:srgbClr val="193E7E"/>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739" rtl="0" eaLnBrk="1" latinLnBrk="0" hangingPunct="1">
        <a:lnSpc>
          <a:spcPct val="150000"/>
        </a:lnSpc>
        <a:spcBef>
          <a:spcPts val="750"/>
        </a:spcBef>
        <a:buFont typeface="Arial" panose="020B0604020202020204" pitchFamily="34" charset="0"/>
        <a:buNone/>
        <a:defRPr sz="2100" kern="1200">
          <a:solidFill>
            <a:schemeClr val="tx1"/>
          </a:solidFill>
          <a:latin typeface="+mn-lt"/>
          <a:ea typeface="+mn-ea"/>
          <a:cs typeface="+mn-cs"/>
        </a:defRPr>
      </a:lvl1pPr>
      <a:lvl2pPr marL="0" indent="0" algn="l" defTabSz="685739" rtl="0" eaLnBrk="1" latinLnBrk="0" hangingPunct="1">
        <a:lnSpc>
          <a:spcPct val="150000"/>
        </a:lnSpc>
        <a:spcBef>
          <a:spcPts val="374"/>
        </a:spcBef>
        <a:buFont typeface="Arial" panose="020B0604020202020204" pitchFamily="34" charset="0"/>
        <a:buNone/>
        <a:defRPr sz="1350" kern="1200">
          <a:solidFill>
            <a:schemeClr val="tx1"/>
          </a:solidFill>
          <a:latin typeface="+mn-lt"/>
          <a:ea typeface="+mn-ea"/>
          <a:cs typeface="+mn-cs"/>
        </a:defRPr>
      </a:lvl2pPr>
      <a:lvl3pPr marL="0" indent="0" algn="l" defTabSz="685739" rtl="0" eaLnBrk="1" latinLnBrk="0" hangingPunct="1">
        <a:lnSpc>
          <a:spcPct val="150000"/>
        </a:lnSpc>
        <a:spcBef>
          <a:spcPts val="374"/>
        </a:spcBef>
        <a:buFont typeface="Arial" panose="020B0604020202020204" pitchFamily="34" charset="0"/>
        <a:buNone/>
        <a:defRPr sz="900" kern="1200">
          <a:solidFill>
            <a:schemeClr val="tx1"/>
          </a:solidFill>
          <a:latin typeface="+mn-lt"/>
          <a:ea typeface="+mn-ea"/>
          <a:cs typeface="+mn-cs"/>
        </a:defRPr>
      </a:lvl3pPr>
      <a:lvl4pPr marL="0" indent="0" algn="l" defTabSz="685739" rtl="0" eaLnBrk="1" latinLnBrk="0" hangingPunct="1">
        <a:lnSpc>
          <a:spcPct val="150000"/>
        </a:lnSpc>
        <a:spcBef>
          <a:spcPts val="374"/>
        </a:spcBef>
        <a:buFont typeface="Arial" panose="020B0604020202020204" pitchFamily="34" charset="0"/>
        <a:buNone/>
        <a:defRPr sz="750" kern="1200">
          <a:solidFill>
            <a:schemeClr val="tx1">
              <a:alpha val="70000"/>
            </a:schemeClr>
          </a:solidFill>
          <a:latin typeface="+mn-lt"/>
          <a:ea typeface="+mn-ea"/>
          <a:cs typeface="+mn-cs"/>
        </a:defRPr>
      </a:lvl4pPr>
      <a:lvl5pPr marL="0" indent="0" algn="l" defTabSz="685739" rtl="0" eaLnBrk="1" latinLnBrk="0" hangingPunct="1">
        <a:lnSpc>
          <a:spcPct val="150000"/>
        </a:lnSpc>
        <a:spcBef>
          <a:spcPts val="374"/>
        </a:spcBef>
        <a:buFont typeface="Arial" panose="020B0604020202020204" pitchFamily="34" charset="0"/>
        <a:buNone/>
        <a:defRPr sz="750" kern="1200" baseline="0">
          <a:solidFill>
            <a:schemeClr val="tx1">
              <a:alpha val="50000"/>
            </a:schemeClr>
          </a:solidFill>
          <a:latin typeface="+mn-lt"/>
          <a:ea typeface="+mn-ea"/>
          <a:cs typeface="+mn-cs"/>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9" rtl="0" eaLnBrk="1" latinLnBrk="0" hangingPunct="1">
        <a:defRPr sz="1350" kern="1200">
          <a:solidFill>
            <a:schemeClr val="tx1"/>
          </a:solidFill>
          <a:latin typeface="+mn-lt"/>
          <a:ea typeface="+mn-ea"/>
          <a:cs typeface="+mn-cs"/>
        </a:defRPr>
      </a:lvl1pPr>
      <a:lvl2pPr marL="342869" algn="l" defTabSz="685739" rtl="0" eaLnBrk="1" latinLnBrk="0" hangingPunct="1">
        <a:defRPr sz="1350" kern="1200">
          <a:solidFill>
            <a:schemeClr val="tx1"/>
          </a:solidFill>
          <a:latin typeface="+mn-lt"/>
          <a:ea typeface="+mn-ea"/>
          <a:cs typeface="+mn-cs"/>
        </a:defRPr>
      </a:lvl2pPr>
      <a:lvl3pPr marL="685739" algn="l" defTabSz="685739" rtl="0" eaLnBrk="1" latinLnBrk="0" hangingPunct="1">
        <a:defRPr sz="1350" kern="1200">
          <a:solidFill>
            <a:schemeClr val="tx1"/>
          </a:solidFill>
          <a:latin typeface="+mn-lt"/>
          <a:ea typeface="+mn-ea"/>
          <a:cs typeface="+mn-cs"/>
        </a:defRPr>
      </a:lvl3pPr>
      <a:lvl4pPr marL="1028609" algn="l" defTabSz="685739" rtl="0" eaLnBrk="1" latinLnBrk="0" hangingPunct="1">
        <a:defRPr sz="1350" kern="1200">
          <a:solidFill>
            <a:schemeClr val="tx1"/>
          </a:solidFill>
          <a:latin typeface="+mn-lt"/>
          <a:ea typeface="+mn-ea"/>
          <a:cs typeface="+mn-cs"/>
        </a:defRPr>
      </a:lvl4pPr>
      <a:lvl5pPr marL="1371477" algn="l" defTabSz="685739" rtl="0" eaLnBrk="1" latinLnBrk="0" hangingPunct="1">
        <a:defRPr sz="1350" kern="1200">
          <a:solidFill>
            <a:schemeClr val="tx1"/>
          </a:solidFill>
          <a:latin typeface="+mn-lt"/>
          <a:ea typeface="+mn-ea"/>
          <a:cs typeface="+mn-cs"/>
        </a:defRPr>
      </a:lvl5pPr>
      <a:lvl6pPr marL="1714346" algn="l" defTabSz="685739" rtl="0" eaLnBrk="1" latinLnBrk="0" hangingPunct="1">
        <a:defRPr sz="1350" kern="1200">
          <a:solidFill>
            <a:schemeClr val="tx1"/>
          </a:solidFill>
          <a:latin typeface="+mn-lt"/>
          <a:ea typeface="+mn-ea"/>
          <a:cs typeface="+mn-cs"/>
        </a:defRPr>
      </a:lvl6pPr>
      <a:lvl7pPr marL="2057215" algn="l" defTabSz="685739" rtl="0" eaLnBrk="1" latinLnBrk="0" hangingPunct="1">
        <a:defRPr sz="1350" kern="1200">
          <a:solidFill>
            <a:schemeClr val="tx1"/>
          </a:solidFill>
          <a:latin typeface="+mn-lt"/>
          <a:ea typeface="+mn-ea"/>
          <a:cs typeface="+mn-cs"/>
        </a:defRPr>
      </a:lvl7pPr>
      <a:lvl8pPr marL="2400084" algn="l" defTabSz="685739" rtl="0" eaLnBrk="1" latinLnBrk="0" hangingPunct="1">
        <a:defRPr sz="1350" kern="1200">
          <a:solidFill>
            <a:schemeClr val="tx1"/>
          </a:solidFill>
          <a:latin typeface="+mn-lt"/>
          <a:ea typeface="+mn-ea"/>
          <a:cs typeface="+mn-cs"/>
        </a:defRPr>
      </a:lvl8pPr>
      <a:lvl9pPr marL="2742953" algn="l" defTabSz="68573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orient="horz" pos="2160" userDrawn="1">
          <p15:clr>
            <a:srgbClr val="F26B43"/>
          </p15:clr>
        </p15:guide>
        <p15:guide id="14" orient="horz" pos="346" userDrawn="1">
          <p15:clr>
            <a:srgbClr val="F26B43"/>
          </p15:clr>
        </p15:guide>
        <p15:guide id="27" orient="horz" pos="3952" userDrawn="1">
          <p15:clr>
            <a:srgbClr val="F26B43"/>
          </p15:clr>
        </p15:guide>
        <p15:guide id="28" pos="482" userDrawn="1">
          <p15:clr>
            <a:srgbClr val="F26B43"/>
          </p15:clr>
        </p15:guide>
        <p15:guide id="29" pos="5279" userDrawn="1">
          <p15:clr>
            <a:srgbClr val="F26B43"/>
          </p15:clr>
        </p15:guide>
        <p15:guide id="44" userDrawn="1">
          <p15:clr>
            <a:srgbClr val="F26B43"/>
          </p15:clr>
        </p15:guide>
        <p15:guide id="45" pos="5760" userDrawn="1">
          <p15:clr>
            <a:srgbClr val="F26B43"/>
          </p15:clr>
        </p15:guide>
        <p15:guide id="46" orient="horz" userDrawn="1">
          <p15:clr>
            <a:srgbClr val="F26B43"/>
          </p15:clr>
        </p15:guide>
        <p15:guide id="47" orient="horz" pos="4320" userDrawn="1">
          <p15:clr>
            <a:srgbClr val="F26B43"/>
          </p15:clr>
        </p15:guide>
        <p15:guide id="48" pos="958" userDrawn="1">
          <p15:clr>
            <a:srgbClr val="F26B43"/>
          </p15:clr>
        </p15:guide>
        <p15:guide id="51" orient="horz" pos="709" userDrawn="1">
          <p15:clr>
            <a:srgbClr val="F26B43"/>
          </p15:clr>
        </p15:guide>
        <p15:guide id="52" pos="14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cxnSp>
        <p:nvCxnSpPr>
          <p:cNvPr id="18" name="Straight Connector 17"/>
          <p:cNvCxnSpPr>
            <a:cxnSpLocks/>
          </p:cNvCxnSpPr>
          <p:nvPr userDrawn="1"/>
        </p:nvCxnSpPr>
        <p:spPr>
          <a:xfrm>
            <a:off x="8337176" y="6570702"/>
            <a:ext cx="806824"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userDrawn="1"/>
        </p:nvCxnSpPr>
        <p:spPr>
          <a:xfrm>
            <a:off x="147918" y="6697923"/>
            <a:ext cx="8849244"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22" name="Straight Connector 18">
            <a:extLst>
              <a:ext uri="{FF2B5EF4-FFF2-40B4-BE49-F238E27FC236}">
                <a16:creationId xmlns:a16="http://schemas.microsoft.com/office/drawing/2014/main" id="{5E164286-4853-FD46-BD4F-E4CE6053F35F}"/>
              </a:ext>
            </a:extLst>
          </p:cNvPr>
          <p:cNvCxnSpPr>
            <a:cxnSpLocks/>
          </p:cNvCxnSpPr>
          <p:nvPr userDrawn="1"/>
        </p:nvCxnSpPr>
        <p:spPr>
          <a:xfrm>
            <a:off x="0" y="374072"/>
            <a:ext cx="3812036"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54D5206C-248D-C64B-8DB9-AC1E489DC437}"/>
              </a:ext>
            </a:extLst>
          </p:cNvPr>
          <p:cNvCxnSpPr>
            <a:cxnSpLocks/>
          </p:cNvCxnSpPr>
          <p:nvPr userDrawn="1"/>
        </p:nvCxnSpPr>
        <p:spPr>
          <a:xfrm>
            <a:off x="5331964" y="374072"/>
            <a:ext cx="3818760"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8A156498-5106-A841-9223-6181A229C24B}"/>
              </a:ext>
            </a:extLst>
          </p:cNvPr>
          <p:cNvCxnSpPr>
            <a:cxnSpLocks/>
          </p:cNvCxnSpPr>
          <p:nvPr userDrawn="1"/>
        </p:nvCxnSpPr>
        <p:spPr>
          <a:xfrm>
            <a:off x="-1" y="6570702"/>
            <a:ext cx="806824" cy="0"/>
          </a:xfrm>
          <a:prstGeom prst="line">
            <a:avLst/>
          </a:prstGeom>
          <a:ln w="19050">
            <a:solidFill>
              <a:srgbClr val="193E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77984"/>
      </p:ext>
    </p:extLst>
  </p:cSld>
  <p:clrMap bg1="lt1" tx1="dk1" bg2="lt2" tx2="dk2" accent1="accent1" accent2="accent2" accent3="accent3" accent4="accent4" accent5="accent5" accent6="accent6" hlink="hlink" folHlink="folHlink"/>
  <p:sldLayoutIdLst>
    <p:sldLayoutId id="2147484156"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0-#ppt_w/2"/>
                                          </p:val>
                                        </p:tav>
                                        <p:tav tm="100000">
                                          <p:val>
                                            <p:strVal val="#ppt_x"/>
                                          </p:val>
                                        </p:tav>
                                      </p:tavLst>
                                    </p:anim>
                                    <p:anim calcmode="lin" valueType="num">
                                      <p:cBhvr additive="base">
                                        <p:cTn id="8" dur="7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00" fill="hold"/>
                                        <p:tgtEl>
                                          <p:spTgt spid="13"/>
                                        </p:tgtEl>
                                        <p:attrNameLst>
                                          <p:attrName>ppt_x</p:attrName>
                                        </p:attrNameLst>
                                      </p:cBhvr>
                                      <p:tavLst>
                                        <p:tav tm="0">
                                          <p:val>
                                            <p:strVal val="1+#ppt_w/2"/>
                                          </p:val>
                                        </p:tav>
                                        <p:tav tm="100000">
                                          <p:val>
                                            <p:strVal val="#ppt_x"/>
                                          </p:val>
                                        </p:tav>
                                      </p:tavLst>
                                    </p:anim>
                                    <p:anim calcmode="lin" valueType="num">
                                      <p:cBhvr additive="base">
                                        <p:cTn id="12" dur="7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00" fill="hold"/>
                                        <p:tgtEl>
                                          <p:spTgt spid="18"/>
                                        </p:tgtEl>
                                        <p:attrNameLst>
                                          <p:attrName>ppt_x</p:attrName>
                                        </p:attrNameLst>
                                      </p:cBhvr>
                                      <p:tavLst>
                                        <p:tav tm="0">
                                          <p:val>
                                            <p:strVal val="1+#ppt_w/2"/>
                                          </p:val>
                                        </p:tav>
                                        <p:tav tm="100000">
                                          <p:val>
                                            <p:strVal val="#ppt_x"/>
                                          </p:val>
                                        </p:tav>
                                      </p:tavLst>
                                    </p:anim>
                                    <p:anim calcmode="lin" valueType="num">
                                      <p:cBhvr additive="base">
                                        <p:cTn id="16" dur="7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00" fill="hold"/>
                                        <p:tgtEl>
                                          <p:spTgt spid="20"/>
                                        </p:tgtEl>
                                        <p:attrNameLst>
                                          <p:attrName>ppt_x</p:attrName>
                                        </p:attrNameLst>
                                      </p:cBhvr>
                                      <p:tavLst>
                                        <p:tav tm="0">
                                          <p:val>
                                            <p:strVal val="0-#ppt_w/2"/>
                                          </p:val>
                                        </p:tav>
                                        <p:tav tm="100000">
                                          <p:val>
                                            <p:strVal val="#ppt_x"/>
                                          </p:val>
                                        </p:tav>
                                      </p:tavLst>
                                    </p:anim>
                                    <p:anim calcmode="lin" valueType="num">
                                      <p:cBhvr additive="base">
                                        <p:cTn id="20" dur="7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685739" rtl="0" eaLnBrk="1" latinLnBrk="0" hangingPunct="1">
        <a:lnSpc>
          <a:spcPct val="80000"/>
        </a:lnSpc>
        <a:spcBef>
          <a:spcPct val="0"/>
        </a:spcBef>
        <a:buNone/>
        <a:defRPr sz="3000" b="1" i="0" kern="1200" spc="-113" baseline="0">
          <a:solidFill>
            <a:srgbClr val="193E7E"/>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739" rtl="0" eaLnBrk="1" latinLnBrk="0" hangingPunct="1">
        <a:lnSpc>
          <a:spcPct val="150000"/>
        </a:lnSpc>
        <a:spcBef>
          <a:spcPts val="750"/>
        </a:spcBef>
        <a:buFont typeface="Arial" panose="020B0604020202020204" pitchFamily="34" charset="0"/>
        <a:buNone/>
        <a:defRPr sz="2100" kern="1200">
          <a:solidFill>
            <a:schemeClr val="tx1"/>
          </a:solidFill>
          <a:latin typeface="+mn-lt"/>
          <a:ea typeface="+mn-ea"/>
          <a:cs typeface="+mn-cs"/>
        </a:defRPr>
      </a:lvl1pPr>
      <a:lvl2pPr marL="0" indent="0" algn="l" defTabSz="685739" rtl="0" eaLnBrk="1" latinLnBrk="0" hangingPunct="1">
        <a:lnSpc>
          <a:spcPct val="150000"/>
        </a:lnSpc>
        <a:spcBef>
          <a:spcPts val="374"/>
        </a:spcBef>
        <a:buFont typeface="Arial" panose="020B0604020202020204" pitchFamily="34" charset="0"/>
        <a:buNone/>
        <a:defRPr sz="1350" kern="1200">
          <a:solidFill>
            <a:schemeClr val="tx1"/>
          </a:solidFill>
          <a:latin typeface="+mn-lt"/>
          <a:ea typeface="+mn-ea"/>
          <a:cs typeface="+mn-cs"/>
        </a:defRPr>
      </a:lvl2pPr>
      <a:lvl3pPr marL="0" indent="0" algn="l" defTabSz="685739" rtl="0" eaLnBrk="1" latinLnBrk="0" hangingPunct="1">
        <a:lnSpc>
          <a:spcPct val="150000"/>
        </a:lnSpc>
        <a:spcBef>
          <a:spcPts val="374"/>
        </a:spcBef>
        <a:buFont typeface="Arial" panose="020B0604020202020204" pitchFamily="34" charset="0"/>
        <a:buNone/>
        <a:defRPr sz="900" kern="1200">
          <a:solidFill>
            <a:schemeClr val="tx1"/>
          </a:solidFill>
          <a:latin typeface="+mn-lt"/>
          <a:ea typeface="+mn-ea"/>
          <a:cs typeface="+mn-cs"/>
        </a:defRPr>
      </a:lvl3pPr>
      <a:lvl4pPr marL="0" indent="0" algn="l" defTabSz="685739" rtl="0" eaLnBrk="1" latinLnBrk="0" hangingPunct="1">
        <a:lnSpc>
          <a:spcPct val="150000"/>
        </a:lnSpc>
        <a:spcBef>
          <a:spcPts val="374"/>
        </a:spcBef>
        <a:buFont typeface="Arial" panose="020B0604020202020204" pitchFamily="34" charset="0"/>
        <a:buNone/>
        <a:defRPr sz="750" kern="1200">
          <a:solidFill>
            <a:schemeClr val="tx1">
              <a:alpha val="70000"/>
            </a:schemeClr>
          </a:solidFill>
          <a:latin typeface="+mn-lt"/>
          <a:ea typeface="+mn-ea"/>
          <a:cs typeface="+mn-cs"/>
        </a:defRPr>
      </a:lvl4pPr>
      <a:lvl5pPr marL="0" indent="0" algn="l" defTabSz="685739" rtl="0" eaLnBrk="1" latinLnBrk="0" hangingPunct="1">
        <a:lnSpc>
          <a:spcPct val="150000"/>
        </a:lnSpc>
        <a:spcBef>
          <a:spcPts val="374"/>
        </a:spcBef>
        <a:buFont typeface="Arial" panose="020B0604020202020204" pitchFamily="34" charset="0"/>
        <a:buNone/>
        <a:defRPr sz="750" kern="1200" baseline="0">
          <a:solidFill>
            <a:schemeClr val="tx1">
              <a:alpha val="50000"/>
            </a:schemeClr>
          </a:solidFill>
          <a:latin typeface="+mn-lt"/>
          <a:ea typeface="+mn-ea"/>
          <a:cs typeface="+mn-cs"/>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9" rtl="0" eaLnBrk="1" latinLnBrk="0" hangingPunct="1">
        <a:defRPr sz="1350" kern="1200">
          <a:solidFill>
            <a:schemeClr val="tx1"/>
          </a:solidFill>
          <a:latin typeface="+mn-lt"/>
          <a:ea typeface="+mn-ea"/>
          <a:cs typeface="+mn-cs"/>
        </a:defRPr>
      </a:lvl1pPr>
      <a:lvl2pPr marL="342869" algn="l" defTabSz="685739" rtl="0" eaLnBrk="1" latinLnBrk="0" hangingPunct="1">
        <a:defRPr sz="1350" kern="1200">
          <a:solidFill>
            <a:schemeClr val="tx1"/>
          </a:solidFill>
          <a:latin typeface="+mn-lt"/>
          <a:ea typeface="+mn-ea"/>
          <a:cs typeface="+mn-cs"/>
        </a:defRPr>
      </a:lvl2pPr>
      <a:lvl3pPr marL="685739" algn="l" defTabSz="685739" rtl="0" eaLnBrk="1" latinLnBrk="0" hangingPunct="1">
        <a:defRPr sz="1350" kern="1200">
          <a:solidFill>
            <a:schemeClr val="tx1"/>
          </a:solidFill>
          <a:latin typeface="+mn-lt"/>
          <a:ea typeface="+mn-ea"/>
          <a:cs typeface="+mn-cs"/>
        </a:defRPr>
      </a:lvl3pPr>
      <a:lvl4pPr marL="1028609" algn="l" defTabSz="685739" rtl="0" eaLnBrk="1" latinLnBrk="0" hangingPunct="1">
        <a:defRPr sz="1350" kern="1200">
          <a:solidFill>
            <a:schemeClr val="tx1"/>
          </a:solidFill>
          <a:latin typeface="+mn-lt"/>
          <a:ea typeface="+mn-ea"/>
          <a:cs typeface="+mn-cs"/>
        </a:defRPr>
      </a:lvl4pPr>
      <a:lvl5pPr marL="1371477" algn="l" defTabSz="685739" rtl="0" eaLnBrk="1" latinLnBrk="0" hangingPunct="1">
        <a:defRPr sz="1350" kern="1200">
          <a:solidFill>
            <a:schemeClr val="tx1"/>
          </a:solidFill>
          <a:latin typeface="+mn-lt"/>
          <a:ea typeface="+mn-ea"/>
          <a:cs typeface="+mn-cs"/>
        </a:defRPr>
      </a:lvl5pPr>
      <a:lvl6pPr marL="1714346" algn="l" defTabSz="685739" rtl="0" eaLnBrk="1" latinLnBrk="0" hangingPunct="1">
        <a:defRPr sz="1350" kern="1200">
          <a:solidFill>
            <a:schemeClr val="tx1"/>
          </a:solidFill>
          <a:latin typeface="+mn-lt"/>
          <a:ea typeface="+mn-ea"/>
          <a:cs typeface="+mn-cs"/>
        </a:defRPr>
      </a:lvl6pPr>
      <a:lvl7pPr marL="2057215" algn="l" defTabSz="685739" rtl="0" eaLnBrk="1" latinLnBrk="0" hangingPunct="1">
        <a:defRPr sz="1350" kern="1200">
          <a:solidFill>
            <a:schemeClr val="tx1"/>
          </a:solidFill>
          <a:latin typeface="+mn-lt"/>
          <a:ea typeface="+mn-ea"/>
          <a:cs typeface="+mn-cs"/>
        </a:defRPr>
      </a:lvl7pPr>
      <a:lvl8pPr marL="2400084" algn="l" defTabSz="685739" rtl="0" eaLnBrk="1" latinLnBrk="0" hangingPunct="1">
        <a:defRPr sz="1350" kern="1200">
          <a:solidFill>
            <a:schemeClr val="tx1"/>
          </a:solidFill>
          <a:latin typeface="+mn-lt"/>
          <a:ea typeface="+mn-ea"/>
          <a:cs typeface="+mn-cs"/>
        </a:defRPr>
      </a:lvl8pPr>
      <a:lvl9pPr marL="2742953" algn="l" defTabSz="68573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482">
          <p15:clr>
            <a:srgbClr val="F26B43"/>
          </p15:clr>
        </p15:guide>
        <p15:guide id="29" pos="5279">
          <p15:clr>
            <a:srgbClr val="F26B43"/>
          </p15:clr>
        </p15:guide>
        <p15:guide id="44">
          <p15:clr>
            <a:srgbClr val="F26B43"/>
          </p15:clr>
        </p15:guide>
        <p15:guide id="45" pos="5760">
          <p15:clr>
            <a:srgbClr val="F26B43"/>
          </p15:clr>
        </p15:guide>
        <p15:guide id="46" orient="horz">
          <p15:clr>
            <a:srgbClr val="F26B43"/>
          </p15:clr>
        </p15:guide>
        <p15:guide id="47" orient="horz" pos="4320">
          <p15:clr>
            <a:srgbClr val="F26B43"/>
          </p15:clr>
        </p15:guide>
        <p15:guide id="48" pos="958">
          <p15:clr>
            <a:srgbClr val="F26B43"/>
          </p15:clr>
        </p15:guide>
        <p15:guide id="51" orient="horz" pos="709">
          <p15:clr>
            <a:srgbClr val="F26B43"/>
          </p15:clr>
        </p15:guide>
        <p15:guide id="52" pos="14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file:////Users/morgana/Desktop/***misericordia/VARIE%20MISERICORDIE/*CONFEDERAZIONE/LAVORI%202021/06.%20Area%20Valori%20-%20Slide%20%22Custodi%22/img_slide%20%22Custodi%22/logo_confederazione.png"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file:////Users/morgana/Desktop/***misericordia/VARIE%20MISERICORDIE/*CONFEDERAZIONE/LAVORI%202021/06.%20Area%20Valori%20-%20Slide%20%22Custodi%22/img_slide%20%22Custodi%22/logo_confederazione.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00818" y="2273769"/>
            <a:ext cx="7742363" cy="3027101"/>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it-IT" sz="4000" b="1" dirty="0">
                <a:latin typeface="Rockwell" panose="02060603020205020403" pitchFamily="18" charset="77"/>
                <a:ea typeface="Open Sans" charset="0"/>
                <a:cs typeface="Open Sans" charset="0"/>
              </a:rPr>
              <a:t>Come fare un bilancio sociale</a:t>
            </a:r>
          </a:p>
        </p:txBody>
      </p:sp>
      <p:pic>
        <p:nvPicPr>
          <p:cNvPr id="7" name="Immagine 6">
            <a:extLst>
              <a:ext uri="{FF2B5EF4-FFF2-40B4-BE49-F238E27FC236}">
                <a16:creationId xmlns:a16="http://schemas.microsoft.com/office/drawing/2014/main" id="{7567A8A4-9AB7-9C45-ABBD-21A70DFB2056}"/>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3812036" y="160076"/>
            <a:ext cx="1519928" cy="1899914"/>
          </a:xfrm>
          <a:prstGeom prst="rect">
            <a:avLst/>
          </a:prstGeom>
        </p:spPr>
      </p:pic>
      <p:sp>
        <p:nvSpPr>
          <p:cNvPr id="2" name="CasellaDiTesto 1">
            <a:extLst>
              <a:ext uri="{FF2B5EF4-FFF2-40B4-BE49-F238E27FC236}">
                <a16:creationId xmlns:a16="http://schemas.microsoft.com/office/drawing/2014/main" id="{B3257949-B69D-7FAC-158D-2824979B1DA9}"/>
              </a:ext>
            </a:extLst>
          </p:cNvPr>
          <p:cNvSpPr txBox="1"/>
          <p:nvPr/>
        </p:nvSpPr>
        <p:spPr>
          <a:xfrm>
            <a:off x="4289776" y="5892800"/>
            <a:ext cx="4322736" cy="347330"/>
          </a:xfrm>
          <a:prstGeom prst="rect">
            <a:avLst/>
          </a:prstGeom>
          <a:noFill/>
        </p:spPr>
        <p:txBody>
          <a:bodyPr wrap="square" lIns="0" tIns="36000" rIns="144000" bIns="36000" rtlCol="0">
            <a:spAutoFit/>
          </a:bodyPr>
          <a:lstStyle/>
          <a:p>
            <a:pPr algn="ctr">
              <a:lnSpc>
                <a:spcPct val="120000"/>
              </a:lnSpc>
              <a:spcBef>
                <a:spcPts val="1000"/>
              </a:spcBef>
            </a:pPr>
            <a:r>
              <a:rPr lang="it-IT" sz="1600" i="1" dirty="0"/>
              <a:t>A cura di Maurizio Catalano e Matteo Pozzoli</a:t>
            </a:r>
          </a:p>
        </p:txBody>
      </p:sp>
    </p:spTree>
    <p:extLst>
      <p:ext uri="{BB962C8B-B14F-4D97-AF65-F5344CB8AC3E}">
        <p14:creationId xmlns:p14="http://schemas.microsoft.com/office/powerpoint/2010/main" val="22158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59462" y="2385366"/>
            <a:ext cx="6425076" cy="1773940"/>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3000" b="1" dirty="0">
                <a:latin typeface="Rockwell" panose="02060603020205020403" pitchFamily="18" charset="77"/>
                <a:ea typeface="Open Sans" charset="0"/>
                <a:cs typeface="Open Sans" charset="0"/>
              </a:rPr>
              <a:t>Come fare un bilancio sociale: </a:t>
            </a:r>
          </a:p>
          <a:p>
            <a:pPr algn="ctr"/>
            <a:r>
              <a:rPr lang="it-IT" sz="3000" b="1" dirty="0">
                <a:latin typeface="Rockwell" panose="02060603020205020403" pitchFamily="18" charset="77"/>
                <a:ea typeface="Open Sans" charset="0"/>
                <a:cs typeface="Open Sans" charset="0"/>
              </a:rPr>
              <a:t>i contenuti</a:t>
            </a:r>
          </a:p>
        </p:txBody>
      </p:sp>
      <p:cxnSp>
        <p:nvCxnSpPr>
          <p:cNvPr id="21" name="Connettore 2 20">
            <a:extLst>
              <a:ext uri="{FF2B5EF4-FFF2-40B4-BE49-F238E27FC236}">
                <a16:creationId xmlns:a16="http://schemas.microsoft.com/office/drawing/2014/main" id="{6A128B6C-8275-894B-A5A7-1194F9B22985}"/>
              </a:ext>
            </a:extLst>
          </p:cNvPr>
          <p:cNvCxnSpPr>
            <a:cxnSpLocks/>
          </p:cNvCxnSpPr>
          <p:nvPr/>
        </p:nvCxnSpPr>
        <p:spPr>
          <a:xfrm flipH="1">
            <a:off x="2628027" y="2033469"/>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31877185-69A9-D741-B978-3DF6952636C7}"/>
              </a:ext>
            </a:extLst>
          </p:cNvPr>
          <p:cNvCxnSpPr>
            <a:cxnSpLocks/>
          </p:cNvCxnSpPr>
          <p:nvPr/>
        </p:nvCxnSpPr>
        <p:spPr>
          <a:xfrm flipH="1">
            <a:off x="2628027" y="4533908"/>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81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16" presetClass="entr" presetSubtype="37"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o 2">
            <a:extLst>
              <a:ext uri="{FF2B5EF4-FFF2-40B4-BE49-F238E27FC236}">
                <a16:creationId xmlns:a16="http://schemas.microsoft.com/office/drawing/2014/main" id="{2DFAF113-B864-1C69-DA26-9135031234F6}"/>
              </a:ext>
            </a:extLst>
          </p:cNvPr>
          <p:cNvSpPr/>
          <p:nvPr/>
        </p:nvSpPr>
        <p:spPr>
          <a:xfrm>
            <a:off x="4697730" y="475933"/>
            <a:ext cx="2276475" cy="1905000"/>
          </a:xfrm>
          <a:prstGeom prst="cube">
            <a:avLst>
              <a:gd name="adj" fmla="val 1500"/>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APPENDICE</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9" name="Cubo 8">
            <a:extLst>
              <a:ext uri="{FF2B5EF4-FFF2-40B4-BE49-F238E27FC236}">
                <a16:creationId xmlns:a16="http://schemas.microsoft.com/office/drawing/2014/main" id="{1358855F-20AB-92A3-8B8C-E008C4CA3CCE}"/>
              </a:ext>
            </a:extLst>
          </p:cNvPr>
          <p:cNvSpPr/>
          <p:nvPr/>
        </p:nvSpPr>
        <p:spPr>
          <a:xfrm>
            <a:off x="4402455" y="932498"/>
            <a:ext cx="2276475" cy="1905000"/>
          </a:xfrm>
          <a:prstGeom prst="cube">
            <a:avLst>
              <a:gd name="adj" fmla="val 1500"/>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MONITORAGGIO ORGANO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DI CONTROLLO</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10" name="Cubo 9">
            <a:extLst>
              <a:ext uri="{FF2B5EF4-FFF2-40B4-BE49-F238E27FC236}">
                <a16:creationId xmlns:a16="http://schemas.microsoft.com/office/drawing/2014/main" id="{7FE5F31E-DABA-CFA3-1CDE-8F00D22DB007}"/>
              </a:ext>
            </a:extLst>
          </p:cNvPr>
          <p:cNvSpPr/>
          <p:nvPr/>
        </p:nvSpPr>
        <p:spPr>
          <a:xfrm>
            <a:off x="4040505" y="1553528"/>
            <a:ext cx="2295525" cy="1866900"/>
          </a:xfrm>
          <a:prstGeom prst="cube">
            <a:avLst>
              <a:gd name="adj" fmla="val 4051"/>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CAPITOLO 3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RISORSE ECONOMICHE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11" name="Cubo 10">
            <a:extLst>
              <a:ext uri="{FF2B5EF4-FFF2-40B4-BE49-F238E27FC236}">
                <a16:creationId xmlns:a16="http://schemas.microsoft.com/office/drawing/2014/main" id="{E3FD7FEC-0E4F-A39B-4F14-79376D5D8333}"/>
              </a:ext>
            </a:extLst>
          </p:cNvPr>
          <p:cNvSpPr/>
          <p:nvPr/>
        </p:nvSpPr>
        <p:spPr>
          <a:xfrm>
            <a:off x="3688080" y="2185353"/>
            <a:ext cx="2295525" cy="1866900"/>
          </a:xfrm>
          <a:prstGeom prst="cube">
            <a:avLst>
              <a:gd name="adj" fmla="val 4051"/>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CAPITOLO 2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RELAZIONE SOCIALE</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4" name="Cubo 3">
            <a:extLst>
              <a:ext uri="{FF2B5EF4-FFF2-40B4-BE49-F238E27FC236}">
                <a16:creationId xmlns:a16="http://schemas.microsoft.com/office/drawing/2014/main" id="{DABC197F-D44A-6B9C-C813-55B78C0B4D4D}"/>
              </a:ext>
            </a:extLst>
          </p:cNvPr>
          <p:cNvSpPr/>
          <p:nvPr/>
        </p:nvSpPr>
        <p:spPr>
          <a:xfrm>
            <a:off x="3316605" y="2775903"/>
            <a:ext cx="2295525" cy="1866900"/>
          </a:xfrm>
          <a:prstGeom prst="cube">
            <a:avLst>
              <a:gd name="adj" fmla="val 4051"/>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CAPITOLO 1 </a:t>
            </a:r>
            <a:endParaRPr lang="it-IT"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IDENTITÀ</a:t>
            </a:r>
            <a:endParaRPr lang="it-IT"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ea typeface="Calibri" panose="020F0502020204030204" pitchFamily="34" charset="0"/>
              <a:cs typeface="Times New Roman" panose="02020603050405020304" pitchFamily="18" charset="0"/>
            </a:endParaRPr>
          </a:p>
        </p:txBody>
      </p:sp>
      <p:sp>
        <p:nvSpPr>
          <p:cNvPr id="6" name="Cubo 5">
            <a:extLst>
              <a:ext uri="{FF2B5EF4-FFF2-40B4-BE49-F238E27FC236}">
                <a16:creationId xmlns:a16="http://schemas.microsoft.com/office/drawing/2014/main" id="{4F246E87-D327-B9FA-88BC-CB7124B1C8CF}"/>
              </a:ext>
            </a:extLst>
          </p:cNvPr>
          <p:cNvSpPr/>
          <p:nvPr/>
        </p:nvSpPr>
        <p:spPr>
          <a:xfrm>
            <a:off x="2931795" y="3402648"/>
            <a:ext cx="2276475" cy="1905000"/>
          </a:xfrm>
          <a:prstGeom prst="cube">
            <a:avLst>
              <a:gd name="adj" fmla="val 1500"/>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NOTA METODOLOGICA</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7" name="Cubo 6">
            <a:extLst>
              <a:ext uri="{FF2B5EF4-FFF2-40B4-BE49-F238E27FC236}">
                <a16:creationId xmlns:a16="http://schemas.microsoft.com/office/drawing/2014/main" id="{3C0D5250-D493-B861-D7D8-BF1948B100E3}"/>
              </a:ext>
            </a:extLst>
          </p:cNvPr>
          <p:cNvSpPr/>
          <p:nvPr/>
        </p:nvSpPr>
        <p:spPr>
          <a:xfrm>
            <a:off x="2554605" y="3921443"/>
            <a:ext cx="2276475" cy="1905000"/>
          </a:xfrm>
          <a:prstGeom prst="cube">
            <a:avLst>
              <a:gd name="adj" fmla="val 1500"/>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SALUTI ISTITUZIONALI</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8" name="Cubo 7">
            <a:extLst>
              <a:ext uri="{FF2B5EF4-FFF2-40B4-BE49-F238E27FC236}">
                <a16:creationId xmlns:a16="http://schemas.microsoft.com/office/drawing/2014/main" id="{1F7FD6F0-519A-7F30-B576-6222C65E7A6A}"/>
              </a:ext>
            </a:extLst>
          </p:cNvPr>
          <p:cNvSpPr/>
          <p:nvPr/>
        </p:nvSpPr>
        <p:spPr>
          <a:xfrm>
            <a:off x="2169795" y="4477068"/>
            <a:ext cx="2276475" cy="1905000"/>
          </a:xfrm>
          <a:prstGeom prst="cube">
            <a:avLst>
              <a:gd name="adj" fmla="val 1500"/>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COPERTINA</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BILANCIO SOCIALE</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a:p>
            <a:pPr algn="ctr">
              <a:lnSpc>
                <a:spcPct val="107000"/>
              </a:lnSpc>
              <a:spcAft>
                <a:spcPts val="800"/>
              </a:spcAft>
            </a:pPr>
            <a:r>
              <a:rPr lang="it-IT" sz="1100">
                <a:effectLst/>
                <a:latin typeface="Arial" panose="020B0604020202020204" pitchFamily="34" charset="0"/>
                <a:ea typeface="Calibri" panose="020F0502020204030204" pitchFamily="34" charset="0"/>
                <a:cs typeface="Times New Roman" panose="02020603050405020304" pitchFamily="18" charset="0"/>
              </a:rPr>
              <a:t> </a:t>
            </a:r>
            <a:endParaRPr lang="it-IT" sz="1100">
              <a:effectLst/>
              <a:ea typeface="Calibri" panose="020F0502020204030204" pitchFamily="34" charset="0"/>
              <a:cs typeface="Times New Roman" panose="02020603050405020304" pitchFamily="18" charset="0"/>
            </a:endParaRPr>
          </a:p>
        </p:txBody>
      </p:sp>
      <p:sp>
        <p:nvSpPr>
          <p:cNvPr id="12" name="Rettangolo 11">
            <a:extLst>
              <a:ext uri="{FF2B5EF4-FFF2-40B4-BE49-F238E27FC236}">
                <a16:creationId xmlns:a16="http://schemas.microsoft.com/office/drawing/2014/main" id="{98909EEA-B736-871A-6A02-F744E04BE86F}"/>
              </a:ext>
            </a:extLst>
          </p:cNvPr>
          <p:cNvSpPr/>
          <p:nvPr/>
        </p:nvSpPr>
        <p:spPr>
          <a:xfrm>
            <a:off x="450166" y="932498"/>
            <a:ext cx="3237914" cy="1051047"/>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ysClr val="windowText" lastClr="000000"/>
                </a:solidFill>
              </a:rPr>
              <a:t>L’indice suggerito dal decreto 4/7/2019 </a:t>
            </a:r>
          </a:p>
        </p:txBody>
      </p:sp>
    </p:spTree>
    <p:extLst>
      <p:ext uri="{BB962C8B-B14F-4D97-AF65-F5344CB8AC3E}">
        <p14:creationId xmlns:p14="http://schemas.microsoft.com/office/powerpoint/2010/main" val="155499732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520505"/>
            <a:ext cx="8370277" cy="5444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tx1"/>
                </a:solidFill>
              </a:rPr>
              <a:t>I contenuti del capitolo 1 indicati dal decreto 4/07/2019</a:t>
            </a:r>
          </a:p>
          <a:p>
            <a:pPr algn="just"/>
            <a:endParaRPr lang="it-IT" sz="2400" dirty="0">
              <a:solidFill>
                <a:schemeClr val="tx1"/>
              </a:solidFill>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Nome dell’ente;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codice fiscale;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partita IVA;</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 giuridica e qualificazione ai sensi del codice del Terzo settore;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indirizzo sede legale;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altre sedi;</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aree territoriali di operatività;</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Storia </a:t>
            </a: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Valori e finalità perseguite (missione dell’ente)</a:t>
            </a: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Attività statutarie individuate facendo riferimento all’art. 5 del decreto legislativo n. 117/2017; evidenziare se il perimetro delle attività statutarie sia più ampio di quelle effettivamente realizzate, circostanziando le attività effettivamente svolte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Altre attività svolte in maniera secondaria/strumentale</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Collegamenti con altri enti del Terzo settore (inserimento in reti)</a:t>
            </a:r>
            <a:endParaRPr lang="it-IT"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rPr>
              <a:t>Contesto di riferimento</a:t>
            </a:r>
            <a:endParaRPr lang="it-IT" sz="2400" dirty="0">
              <a:solidFill>
                <a:schemeClr val="tx1"/>
              </a:solidFill>
            </a:endParaRPr>
          </a:p>
        </p:txBody>
      </p:sp>
    </p:spTree>
    <p:extLst>
      <p:ext uri="{BB962C8B-B14F-4D97-AF65-F5344CB8AC3E}">
        <p14:creationId xmlns:p14="http://schemas.microsoft.com/office/powerpoint/2010/main" val="143906214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520505"/>
            <a:ext cx="8370277" cy="5444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tx1"/>
                </a:solidFill>
              </a:rPr>
              <a:t>I contenuti del capitolo 1 indicati dal decreto 4/07/2019</a:t>
            </a:r>
          </a:p>
          <a:p>
            <a:pPr algn="just"/>
            <a:endParaRPr lang="it-IT" sz="2400" dirty="0">
              <a:solidFill>
                <a:schemeClr val="tx1"/>
              </a:solidFill>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Consistenza e composizione della base sociale /associativa (se esistente).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istema di governo e controllo, articolazione, responsabilità e composizione degli organi (indicando in ogni caso nominativi degli amministratori e degli altri soggetti che ricoprono cariche istituzionali, data di prima nomina, periodo per il quale rimangono in carica, nonché eventuali cariche o incaricati espressione di specifiche categorie di soci o associati).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Quando rilevante rispetto alle previsioni statutarie, approfondimento sugli aspetti relativi alla democraticità interna e alla partecipazione degli associati alla vita dell’ente. </a:t>
            </a:r>
          </a:p>
          <a:p>
            <a:pPr marL="342900" lvl="0" indent="-342900" algn="just">
              <a:lnSpc>
                <a:spcPct val="107000"/>
              </a:lnSpc>
              <a:buFont typeface="Symbol" panose="05050102010706020507" pitchFamily="18" charset="2"/>
              <a:buBlip>
                <a:blip r:embed="rId3"/>
              </a:buBlip>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appatura dei principali stakeholder (personale, soci, finanziatori, clienti/utenti, fornitori, pubblica amministrazione, collettività) e modalità del loro coinvolgimento.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43645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520505"/>
            <a:ext cx="8370277" cy="5781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tx1"/>
                </a:solidFill>
              </a:rPr>
              <a:t>I contenuti del capitolo 1 indicati dal decreto 4/07/2019: alcuni indicatori</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pic>
        <p:nvPicPr>
          <p:cNvPr id="11" name="Immagine 10">
            <a:extLst>
              <a:ext uri="{FF2B5EF4-FFF2-40B4-BE49-F238E27FC236}">
                <a16:creationId xmlns:a16="http://schemas.microsoft.com/office/drawing/2014/main" id="{3F4C5BA8-87DE-5A29-F1FA-3453CDE10B07}"/>
              </a:ext>
            </a:extLst>
          </p:cNvPr>
          <p:cNvPicPr>
            <a:picLocks noChangeAspect="1"/>
          </p:cNvPicPr>
          <p:nvPr/>
        </p:nvPicPr>
        <p:blipFill>
          <a:blip r:embed="rId3"/>
          <a:stretch>
            <a:fillRect/>
          </a:stretch>
        </p:blipFill>
        <p:spPr>
          <a:xfrm>
            <a:off x="231844" y="1526945"/>
            <a:ext cx="8518261" cy="4240809"/>
          </a:xfrm>
          <a:prstGeom prst="rect">
            <a:avLst/>
          </a:prstGeom>
        </p:spPr>
      </p:pic>
    </p:spTree>
    <p:extLst>
      <p:ext uri="{BB962C8B-B14F-4D97-AF65-F5344CB8AC3E}">
        <p14:creationId xmlns:p14="http://schemas.microsoft.com/office/powerpoint/2010/main" val="30975704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520505"/>
            <a:ext cx="8370277" cy="5444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tx1"/>
                </a:solidFill>
              </a:rPr>
              <a:t>I contenuti del capitolo 1 indicati dal decreto 4/07/2019: alcuni indicatori</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pic>
        <p:nvPicPr>
          <p:cNvPr id="4" name="Immagine 3">
            <a:extLst>
              <a:ext uri="{FF2B5EF4-FFF2-40B4-BE49-F238E27FC236}">
                <a16:creationId xmlns:a16="http://schemas.microsoft.com/office/drawing/2014/main" id="{D7132C0B-D6F2-F6CC-8EAD-8248B5BF1773}"/>
              </a:ext>
            </a:extLst>
          </p:cNvPr>
          <p:cNvPicPr>
            <a:picLocks noChangeAspect="1"/>
          </p:cNvPicPr>
          <p:nvPr/>
        </p:nvPicPr>
        <p:blipFill>
          <a:blip r:embed="rId3"/>
          <a:stretch>
            <a:fillRect/>
          </a:stretch>
        </p:blipFill>
        <p:spPr>
          <a:xfrm>
            <a:off x="224880" y="1685082"/>
            <a:ext cx="8605124" cy="3487836"/>
          </a:xfrm>
          <a:prstGeom prst="rect">
            <a:avLst/>
          </a:prstGeom>
        </p:spPr>
      </p:pic>
    </p:spTree>
    <p:extLst>
      <p:ext uri="{BB962C8B-B14F-4D97-AF65-F5344CB8AC3E}">
        <p14:creationId xmlns:p14="http://schemas.microsoft.com/office/powerpoint/2010/main" val="113857481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2EDDFE1-AF58-9E90-81C4-F40BDD49C07F}"/>
              </a:ext>
            </a:extLst>
          </p:cNvPr>
          <p:cNvSpPr/>
          <p:nvPr/>
        </p:nvSpPr>
        <p:spPr>
          <a:xfrm>
            <a:off x="379828" y="520505"/>
            <a:ext cx="8370277" cy="5444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1 indicati dal decreto 4/07/2019:</a:t>
            </a:r>
          </a:p>
          <a:p>
            <a:pPr algn="just"/>
            <a:endParaRPr lang="it-IT" sz="2400" dirty="0">
              <a:solidFill>
                <a:schemeClr val="tx1"/>
              </a:solidFill>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Tipologie, consistenza e composizione del personale che ha effettivamente operato per l’ente (con esclusione quindi dei lavoratori distaccati presso altri enti, cd. «distaccati out») con una retribuzione (a carico dell’ente o di altri soggetti) o a titolo volontario, comprendendo e distinguendo tutte le diverse componenti; attività di formazione e valorizzazione realizzate. Contratto di lavoro applicato ai dipendenti. Natura delle attività svolte dai volontari.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07000"/>
              </a:lnSpc>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Struttura dei compensi, delle retribuzioni, delle indennità di carica e modalità e importi dei rimborsi ai volontari: emolumenti, compensi o corrispettivi a qualsiasi titolo attribuiti ai componenti degli organi di amministrazione e controllo, ai dirigenti nonché agli associati; rapporto tra retribuzione annua lorda massima e minima dei lavoratori dipendenti dell’ente; in caso di utilizzo della possibilità di effettuare rimborsi ai volontari a fronte di autocertificazione, modalità di regolamentazione, importo dei rimborsi complessivi annuali e numero di volontari che ne hanno usufruito. </a:t>
            </a:r>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spTree>
    <p:extLst>
      <p:ext uri="{BB962C8B-B14F-4D97-AF65-F5344CB8AC3E}">
        <p14:creationId xmlns:p14="http://schemas.microsoft.com/office/powerpoint/2010/main" val="200544830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A074AB3-24D3-12AF-82AD-03B45E2B0E9E}"/>
              </a:ext>
            </a:extLst>
          </p:cNvPr>
          <p:cNvSpPr/>
          <p:nvPr/>
        </p:nvSpPr>
        <p:spPr>
          <a:xfrm>
            <a:off x="379828" y="520505"/>
            <a:ext cx="8370277" cy="5627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1 indicati dal decreto 4/07/2019:</a:t>
            </a:r>
          </a:p>
          <a:p>
            <a:pPr algn="just"/>
            <a:r>
              <a:rPr lang="it-IT" sz="2400" dirty="0">
                <a:solidFill>
                  <a:schemeClr val="tx1"/>
                </a:solidFill>
              </a:rPr>
              <a:t>Alcuni indicatori</a:t>
            </a:r>
          </a:p>
          <a:p>
            <a:pPr algn="just"/>
            <a:endParaRPr lang="it-IT" sz="2400" dirty="0">
              <a:solidFill>
                <a:schemeClr val="tx1"/>
              </a:solidFill>
            </a:endParaRPr>
          </a:p>
          <a:p>
            <a:pPr marL="285750" indent="-285750" algn="just">
              <a:buFont typeface="Wingdings" panose="05000000000000000000" pitchFamily="2" charset="2"/>
              <a:buChar char="v"/>
            </a:pPr>
            <a:r>
              <a:rPr lang="it-IT" sz="1600" dirty="0">
                <a:solidFill>
                  <a:schemeClr val="tx1"/>
                </a:solidFill>
              </a:rPr>
              <a:t>Numero dipendenti con contratto full time</a:t>
            </a:r>
          </a:p>
          <a:p>
            <a:pPr marL="285750" indent="-285750" algn="just">
              <a:buFont typeface="Wingdings" panose="05000000000000000000" pitchFamily="2" charset="2"/>
              <a:buChar char="v"/>
            </a:pPr>
            <a:r>
              <a:rPr lang="it-IT" sz="1600" dirty="0">
                <a:solidFill>
                  <a:schemeClr val="tx1"/>
                </a:solidFill>
              </a:rPr>
              <a:t>Numero dipendenti con contratto part time</a:t>
            </a:r>
          </a:p>
          <a:p>
            <a:pPr marL="285750" indent="-285750" algn="just">
              <a:buFont typeface="Wingdings" panose="05000000000000000000" pitchFamily="2" charset="2"/>
              <a:buChar char="v"/>
            </a:pPr>
            <a:r>
              <a:rPr lang="it-IT" sz="1600" dirty="0">
                <a:solidFill>
                  <a:schemeClr val="tx1"/>
                </a:solidFill>
              </a:rPr>
              <a:t>Numero dipendenti contratto indeterminato</a:t>
            </a:r>
          </a:p>
          <a:p>
            <a:pPr marL="285750" indent="-285750" algn="just">
              <a:buFont typeface="Wingdings" panose="05000000000000000000" pitchFamily="2" charset="2"/>
              <a:buChar char="v"/>
            </a:pPr>
            <a:r>
              <a:rPr lang="it-IT" sz="1600" dirty="0">
                <a:solidFill>
                  <a:schemeClr val="tx1"/>
                </a:solidFill>
              </a:rPr>
              <a:t>Numero dipendenti contratto tempo determinato</a:t>
            </a:r>
          </a:p>
          <a:p>
            <a:pPr marL="285750" indent="-285750" algn="just">
              <a:buFont typeface="Wingdings" panose="05000000000000000000" pitchFamily="2" charset="2"/>
              <a:buChar char="v"/>
            </a:pPr>
            <a:r>
              <a:rPr lang="it-IT" sz="1600" dirty="0">
                <a:solidFill>
                  <a:schemeClr val="tx1"/>
                </a:solidFill>
              </a:rPr>
              <a:t>[Indicare se è stato scelto il contratto delle Misericordie]</a:t>
            </a:r>
          </a:p>
          <a:p>
            <a:pPr marL="285750" indent="-285750" algn="just">
              <a:buFont typeface="Wingdings" panose="05000000000000000000" pitchFamily="2" charset="2"/>
              <a:buChar char="v"/>
            </a:pPr>
            <a:r>
              <a:rPr lang="it-IT" sz="1600" dirty="0">
                <a:solidFill>
                  <a:schemeClr val="tx1"/>
                </a:solidFill>
              </a:rPr>
              <a:t>Numero collaboratori contratto a progetto</a:t>
            </a:r>
          </a:p>
          <a:p>
            <a:pPr marL="285750" indent="-285750" algn="just">
              <a:buFont typeface="Wingdings" panose="05000000000000000000" pitchFamily="2" charset="2"/>
              <a:buChar char="v"/>
            </a:pPr>
            <a:r>
              <a:rPr lang="it-IT" sz="1600" dirty="0">
                <a:solidFill>
                  <a:schemeClr val="tx1"/>
                </a:solidFill>
              </a:rPr>
              <a:t>Numero collaboratori partita iva</a:t>
            </a:r>
          </a:p>
          <a:p>
            <a:pPr marL="285750" indent="-285750" algn="just">
              <a:buFont typeface="Wingdings" panose="05000000000000000000" pitchFamily="2" charset="2"/>
              <a:buChar char="v"/>
            </a:pPr>
            <a:r>
              <a:rPr lang="it-IT" sz="1600" dirty="0">
                <a:solidFill>
                  <a:schemeClr val="tx1"/>
                </a:solidFill>
              </a:rPr>
              <a:t>Turnover dipendenti e/o collaboratori</a:t>
            </a:r>
          </a:p>
          <a:p>
            <a:pPr marL="285750" indent="-285750" algn="just">
              <a:buFont typeface="Wingdings" panose="05000000000000000000" pitchFamily="2" charset="2"/>
              <a:buChar char="v"/>
            </a:pPr>
            <a:r>
              <a:rPr lang="it-IT" sz="1600" dirty="0">
                <a:solidFill>
                  <a:schemeClr val="tx1"/>
                </a:solidFill>
              </a:rPr>
              <a:t>Numero e percentuale di soggetti svantaggiati impiegati</a:t>
            </a:r>
          </a:p>
          <a:p>
            <a:pPr marL="285750" indent="-285750" algn="just">
              <a:buFont typeface="Wingdings" panose="05000000000000000000" pitchFamily="2" charset="2"/>
              <a:buChar char="v"/>
            </a:pPr>
            <a:r>
              <a:rPr lang="it-IT" sz="1600" dirty="0">
                <a:solidFill>
                  <a:schemeClr val="tx1"/>
                </a:solidFill>
              </a:rPr>
              <a:t>Compensi corrisposti ad amministratori, controllori contabili e lavoratori dipendenti</a:t>
            </a:r>
          </a:p>
          <a:p>
            <a:pPr marL="285750" indent="-285750" algn="just">
              <a:buFont typeface="Wingdings" panose="05000000000000000000" pitchFamily="2" charset="2"/>
              <a:buChar char="v"/>
            </a:pPr>
            <a:r>
              <a:rPr lang="it-IT" sz="1600" dirty="0">
                <a:solidFill>
                  <a:schemeClr val="tx1"/>
                </a:solidFill>
              </a:rPr>
              <a:t>Numero di volontari</a:t>
            </a:r>
          </a:p>
          <a:p>
            <a:pPr marL="285750" indent="-285750" algn="just">
              <a:buFont typeface="Wingdings" panose="05000000000000000000" pitchFamily="2" charset="2"/>
              <a:buChar char="v"/>
            </a:pPr>
            <a:r>
              <a:rPr lang="it-IT" sz="1600" dirty="0">
                <a:solidFill>
                  <a:schemeClr val="tx1"/>
                </a:solidFill>
              </a:rPr>
              <a:t>Turnover volontari</a:t>
            </a:r>
          </a:p>
          <a:p>
            <a:pPr marL="285750" indent="-285750" algn="just">
              <a:buFont typeface="Wingdings" panose="05000000000000000000" pitchFamily="2" charset="2"/>
              <a:buChar char="v"/>
            </a:pPr>
            <a:r>
              <a:rPr lang="it-IT" sz="1600" dirty="0">
                <a:solidFill>
                  <a:schemeClr val="tx1"/>
                </a:solidFill>
              </a:rPr>
              <a:t>Numero di nuovi volontari</a:t>
            </a:r>
          </a:p>
          <a:p>
            <a:pPr marL="285750" indent="-285750" algn="just">
              <a:buFont typeface="Wingdings" panose="05000000000000000000" pitchFamily="2" charset="2"/>
              <a:buChar char="v"/>
            </a:pPr>
            <a:r>
              <a:rPr lang="it-IT" sz="1600" dirty="0">
                <a:solidFill>
                  <a:schemeClr val="tx1"/>
                </a:solidFill>
              </a:rPr>
              <a:t>N. ore di volontariato</a:t>
            </a:r>
          </a:p>
          <a:p>
            <a:pPr marL="285750" indent="-285750" algn="just">
              <a:buFont typeface="Wingdings" panose="05000000000000000000" pitchFamily="2" charset="2"/>
              <a:buChar char="v"/>
            </a:pPr>
            <a:r>
              <a:rPr lang="it-IT" sz="1600" dirty="0">
                <a:solidFill>
                  <a:schemeClr val="tx1"/>
                </a:solidFill>
              </a:rPr>
              <a:t>Ore	di formazione/aggiornamento per i dipendenti</a:t>
            </a:r>
          </a:p>
          <a:p>
            <a:pPr marL="285750" indent="-285750" algn="just">
              <a:buFont typeface="Wingdings" panose="05000000000000000000" pitchFamily="2" charset="2"/>
              <a:buChar char="v"/>
            </a:pPr>
            <a:r>
              <a:rPr lang="it-IT" sz="1600" dirty="0">
                <a:solidFill>
                  <a:schemeClr val="tx1"/>
                </a:solidFill>
              </a:rPr>
              <a:t>Ore	di formazione/aggiornamento per i volontari</a:t>
            </a:r>
          </a:p>
          <a:p>
            <a:pPr marL="285750" indent="-285750" algn="just">
              <a:buFont typeface="Wingdings" panose="05000000000000000000" pitchFamily="2" charset="2"/>
              <a:buChar char="v"/>
            </a:pPr>
            <a:r>
              <a:rPr lang="it-IT" sz="1600" dirty="0">
                <a:solidFill>
                  <a:schemeClr val="tx1"/>
                </a:solidFill>
              </a:rPr>
              <a:t>Numero di dipendenti formati</a:t>
            </a:r>
          </a:p>
          <a:p>
            <a:pPr marL="285750" indent="-285750" algn="just">
              <a:buFont typeface="Wingdings" panose="05000000000000000000" pitchFamily="2" charset="2"/>
              <a:buChar char="v"/>
            </a:pPr>
            <a:r>
              <a:rPr lang="it-IT" sz="1600" dirty="0">
                <a:solidFill>
                  <a:schemeClr val="tx1"/>
                </a:solidFill>
              </a:rPr>
              <a:t>Numero di volontari formati</a:t>
            </a:r>
          </a:p>
          <a:p>
            <a:pPr marL="285750" indent="-285750" algn="just">
              <a:buFont typeface="Wingdings" panose="05000000000000000000" pitchFamily="2" charset="2"/>
              <a:buChar char="v"/>
            </a:pPr>
            <a:endParaRPr lang="it-IT" dirty="0">
              <a:solidFill>
                <a:schemeClr val="tx1"/>
              </a:solidFill>
            </a:endParaRPr>
          </a:p>
          <a:p>
            <a:pPr algn="just"/>
            <a:r>
              <a:rPr lang="it-IT" sz="2400" dirty="0">
                <a:solidFill>
                  <a:schemeClr val="tx1"/>
                </a:solidFill>
              </a:rPr>
              <a:t> </a:t>
            </a:r>
          </a:p>
          <a:p>
            <a:pPr algn="just"/>
            <a:r>
              <a:rPr lang="it-IT" sz="2400" dirty="0">
                <a:solidFill>
                  <a:schemeClr val="tx1"/>
                </a:solidFill>
              </a:rPr>
              <a:t> </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spTree>
    <p:extLst>
      <p:ext uri="{BB962C8B-B14F-4D97-AF65-F5344CB8AC3E}">
        <p14:creationId xmlns:p14="http://schemas.microsoft.com/office/powerpoint/2010/main" val="78871020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589E48A-19AD-90FA-0BEB-FBA61898F8BD}"/>
              </a:ext>
            </a:extLst>
          </p:cNvPr>
          <p:cNvSpPr/>
          <p:nvPr/>
        </p:nvSpPr>
        <p:spPr>
          <a:xfrm>
            <a:off x="379828" y="520505"/>
            <a:ext cx="8370277" cy="5627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2 indicati dal decreto 4/07/2019:</a:t>
            </a:r>
          </a:p>
          <a:p>
            <a:pPr algn="just"/>
            <a:endParaRPr lang="it-IT" sz="2400" dirty="0">
              <a:solidFill>
                <a:schemeClr val="tx1"/>
              </a:solidFill>
            </a:endParaRPr>
          </a:p>
          <a:p>
            <a:pPr marL="342900" lvl="0" indent="-342900" algn="just">
              <a:lnSpc>
                <a:spcPct val="107000"/>
              </a:lnSpc>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Informazioni qualitative e quantitative sulle azioni realizzate nelle diverse aree di attività, sui beneficiari diretti e indiretti, sugli output risultanti dalle attività poste in essere e, per quanto possibile, sugli effetti di conseguenza prodotti sui principali portatori di interessi. Se pertinenti possono essere inserite informazioni relative al possesso di certificazioni di qualità. Le attività devono essere esposte evidenziando la coerenza con le finalità dell’ente, il livello di raggiungimento degli obiettivi di gestione individuati, gli eventuali fattori risultati rilevanti per il raggiungimento (o il mancato raggiungimento) degli obiettivi programmati.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it-IT" sz="1800"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3"/>
              </a:buBlip>
            </a:pPr>
            <a:r>
              <a:rPr lang="it-I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Elementi/fattori che possono compromettere il raggiungimento dei fini istituzionali e procedure poste in essere per prevenire tali situazioni.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dirty="0">
              <a:solidFill>
                <a:schemeClr val="tx1"/>
              </a:solidFill>
            </a:endParaRPr>
          </a:p>
          <a:p>
            <a:pPr algn="just"/>
            <a:r>
              <a:rPr lang="it-IT" sz="2400" dirty="0">
                <a:solidFill>
                  <a:schemeClr val="tx1"/>
                </a:solidFill>
              </a:rPr>
              <a:t> </a:t>
            </a:r>
          </a:p>
          <a:p>
            <a:pPr algn="just"/>
            <a:r>
              <a:rPr lang="it-IT" sz="2400" dirty="0">
                <a:solidFill>
                  <a:schemeClr val="tx1"/>
                </a:solidFill>
              </a:rPr>
              <a:t> </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spTree>
    <p:extLst>
      <p:ext uri="{BB962C8B-B14F-4D97-AF65-F5344CB8AC3E}">
        <p14:creationId xmlns:p14="http://schemas.microsoft.com/office/powerpoint/2010/main" val="343725903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B4C1C21-9275-32D8-644E-50994041A6DC}"/>
              </a:ext>
            </a:extLst>
          </p:cNvPr>
          <p:cNvSpPr/>
          <p:nvPr/>
        </p:nvSpPr>
        <p:spPr>
          <a:xfrm>
            <a:off x="379828" y="520505"/>
            <a:ext cx="8370277" cy="5801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2 indicati dal decreto 4/07/2019: alcuni indicatori</a:t>
            </a:r>
          </a:p>
          <a:p>
            <a:pPr algn="just"/>
            <a:r>
              <a:rPr lang="it-IT" sz="1200" u="sng" dirty="0">
                <a:solidFill>
                  <a:schemeClr val="tx1"/>
                </a:solidFill>
                <a:latin typeface="Calibri" panose="020F0502020204030204" pitchFamily="34" charset="0"/>
                <a:cs typeface="Calibri" panose="020F0502020204030204" pitchFamily="34" charset="0"/>
              </a:rPr>
              <a:t>Servizio Centralino</a:t>
            </a:r>
          </a:p>
          <a:p>
            <a:pPr algn="just"/>
            <a:r>
              <a:rPr lang="it-IT" sz="1200" dirty="0">
                <a:solidFill>
                  <a:schemeClr val="tx1"/>
                </a:solidFill>
                <a:latin typeface="Calibri" panose="020F0502020204030204" pitchFamily="34" charset="0"/>
                <a:cs typeface="Calibri" panose="020F0502020204030204" pitchFamily="34" charset="0"/>
              </a:rPr>
              <a:t>-	Numero telefonate ricevute</a:t>
            </a:r>
          </a:p>
          <a:p>
            <a:pPr algn="just"/>
            <a:r>
              <a:rPr lang="it-IT" dirty="0">
                <a:solidFill>
                  <a:schemeClr val="tx1"/>
                </a:solidFill>
                <a:latin typeface="Calibri" panose="020F0502020204030204" pitchFamily="34" charset="0"/>
                <a:cs typeface="Calibri" panose="020F0502020204030204" pitchFamily="34" charset="0"/>
              </a:rPr>
              <a:t>-	</a:t>
            </a:r>
            <a:r>
              <a:rPr lang="it-IT" sz="1200" dirty="0">
                <a:solidFill>
                  <a:schemeClr val="tx1"/>
                </a:solidFill>
                <a:latin typeface="Calibri" panose="020F0502020204030204" pitchFamily="34" charset="0"/>
                <a:cs typeface="Calibri" panose="020F0502020204030204" pitchFamily="34" charset="0"/>
              </a:rPr>
              <a:t>Numero telefonate ricevute distinte per tipologia di richiesta (categorie da determinare)</a:t>
            </a:r>
          </a:p>
          <a:p>
            <a:pPr algn="just"/>
            <a:r>
              <a:rPr lang="it-IT" sz="1200" dirty="0">
                <a:solidFill>
                  <a:schemeClr val="tx1"/>
                </a:solidFill>
                <a:latin typeface="Calibri" panose="020F0502020204030204" pitchFamily="34" charset="0"/>
                <a:cs typeface="Calibri" panose="020F0502020204030204" pitchFamily="34" charset="0"/>
              </a:rPr>
              <a:t>-	Numero volontari coinvolti</a:t>
            </a:r>
          </a:p>
          <a:p>
            <a:pPr algn="just"/>
            <a:r>
              <a:rPr lang="it-IT" sz="1200" dirty="0">
                <a:solidFill>
                  <a:schemeClr val="tx1"/>
                </a:solidFill>
                <a:latin typeface="Calibri" panose="020F0502020204030204" pitchFamily="34" charset="0"/>
                <a:cs typeface="Calibri" panose="020F0502020204030204" pitchFamily="34" charset="0"/>
              </a:rPr>
              <a:t>-	Numero ore di volontariato</a:t>
            </a:r>
          </a:p>
          <a:p>
            <a:pPr algn="just"/>
            <a:r>
              <a:rPr lang="it-IT" sz="1200" dirty="0">
                <a:solidFill>
                  <a:schemeClr val="tx1"/>
                </a:solidFill>
                <a:latin typeface="Calibri" panose="020F0502020204030204" pitchFamily="34" charset="0"/>
                <a:cs typeface="Calibri" panose="020F0502020204030204" pitchFamily="34" charset="0"/>
              </a:rPr>
              <a:t>-	Numero dipendenti coinvolti</a:t>
            </a:r>
          </a:p>
          <a:p>
            <a:pPr algn="just"/>
            <a:endParaRPr lang="it-IT" sz="1200" dirty="0">
              <a:solidFill>
                <a:schemeClr val="tx1"/>
              </a:solidFill>
              <a:latin typeface="Calibri" panose="020F0502020204030204" pitchFamily="34" charset="0"/>
              <a:cs typeface="Calibri" panose="020F0502020204030204" pitchFamily="34" charset="0"/>
            </a:endParaRPr>
          </a:p>
          <a:p>
            <a:pPr algn="just"/>
            <a:r>
              <a:rPr lang="it-IT" sz="1200" u="sng" dirty="0">
                <a:solidFill>
                  <a:schemeClr val="tx1"/>
                </a:solidFill>
                <a:latin typeface="Calibri" panose="020F0502020204030204" pitchFamily="34" charset="0"/>
                <a:cs typeface="Calibri" panose="020F0502020204030204" pitchFamily="34" charset="0"/>
              </a:rPr>
              <a:t>Trasporti sanitari</a:t>
            </a:r>
          </a:p>
          <a:p>
            <a:pPr algn="just"/>
            <a:r>
              <a:rPr lang="it-IT" sz="1200" dirty="0">
                <a:solidFill>
                  <a:schemeClr val="tx1"/>
                </a:solidFill>
                <a:latin typeface="Calibri" panose="020F0502020204030204" pitchFamily="34" charset="0"/>
                <a:cs typeface="Calibri" panose="020F0502020204030204" pitchFamily="34" charset="0"/>
              </a:rPr>
              <a:t>-	Numero mezzi a disposizione</a:t>
            </a:r>
          </a:p>
          <a:p>
            <a:pPr algn="just"/>
            <a:r>
              <a:rPr lang="it-IT" sz="1200" dirty="0">
                <a:solidFill>
                  <a:schemeClr val="tx1"/>
                </a:solidFill>
                <a:latin typeface="Calibri" panose="020F0502020204030204" pitchFamily="34" charset="0"/>
                <a:cs typeface="Calibri" panose="020F0502020204030204" pitchFamily="34" charset="0"/>
              </a:rPr>
              <a:t>-	Numero mezzi a disposizione distinti per tipologia</a:t>
            </a:r>
          </a:p>
          <a:p>
            <a:pPr algn="just"/>
            <a:r>
              <a:rPr lang="it-IT" sz="1200" dirty="0">
                <a:solidFill>
                  <a:schemeClr val="tx1"/>
                </a:solidFill>
                <a:latin typeface="Calibri" panose="020F0502020204030204" pitchFamily="34" charset="0"/>
                <a:cs typeface="Calibri" panose="020F0502020204030204" pitchFamily="34" charset="0"/>
              </a:rPr>
              <a:t>-	Numero volontari coinvolti</a:t>
            </a:r>
          </a:p>
          <a:p>
            <a:pPr algn="just"/>
            <a:r>
              <a:rPr lang="it-IT" sz="1200" dirty="0">
                <a:solidFill>
                  <a:schemeClr val="tx1"/>
                </a:solidFill>
                <a:latin typeface="Calibri" panose="020F0502020204030204" pitchFamily="34" charset="0"/>
                <a:cs typeface="Calibri" panose="020F0502020204030204" pitchFamily="34" charset="0"/>
              </a:rPr>
              <a:t>-	Numero ore di volontariato</a:t>
            </a:r>
          </a:p>
          <a:p>
            <a:pPr algn="just"/>
            <a:r>
              <a:rPr lang="it-IT" sz="1200" dirty="0">
                <a:solidFill>
                  <a:schemeClr val="tx1"/>
                </a:solidFill>
                <a:latin typeface="Calibri" panose="020F0502020204030204" pitchFamily="34" charset="0"/>
                <a:cs typeface="Calibri" panose="020F0502020204030204" pitchFamily="34" charset="0"/>
              </a:rPr>
              <a:t>-	Numero dipendenti coinvolti</a:t>
            </a:r>
          </a:p>
          <a:p>
            <a:pPr algn="just"/>
            <a:r>
              <a:rPr lang="it-IT" sz="1200" dirty="0">
                <a:solidFill>
                  <a:schemeClr val="tx1"/>
                </a:solidFill>
                <a:latin typeface="Calibri" panose="020F0502020204030204" pitchFamily="34" charset="0"/>
                <a:cs typeface="Calibri" panose="020F0502020204030204" pitchFamily="34" charset="0"/>
              </a:rPr>
              <a:t>-	Numero viaggi/servizi*</a:t>
            </a:r>
          </a:p>
          <a:p>
            <a:pPr algn="just"/>
            <a:r>
              <a:rPr lang="it-IT" sz="1200" dirty="0">
                <a:solidFill>
                  <a:schemeClr val="tx1"/>
                </a:solidFill>
                <a:latin typeface="Calibri" panose="020F0502020204030204" pitchFamily="34" charset="0"/>
                <a:cs typeface="Calibri" panose="020F0502020204030204" pitchFamily="34" charset="0"/>
              </a:rPr>
              <a:t>-	Numero chilometri</a:t>
            </a:r>
          </a:p>
          <a:p>
            <a:pPr algn="just"/>
            <a:r>
              <a:rPr lang="it-IT" sz="1200" dirty="0">
                <a:solidFill>
                  <a:schemeClr val="tx1"/>
                </a:solidFill>
                <a:latin typeface="Calibri" panose="020F0502020204030204" pitchFamily="34" charset="0"/>
                <a:cs typeface="Calibri" panose="020F0502020204030204" pitchFamily="34" charset="0"/>
              </a:rPr>
              <a:t>-	Numero infortuni</a:t>
            </a:r>
          </a:p>
          <a:p>
            <a:pPr algn="just"/>
            <a:r>
              <a:rPr lang="it-IT" sz="1200" dirty="0">
                <a:solidFill>
                  <a:schemeClr val="tx1"/>
                </a:solidFill>
                <a:latin typeface="Calibri" panose="020F0502020204030204" pitchFamily="34" charset="0"/>
                <a:cs typeface="Calibri" panose="020F0502020204030204" pitchFamily="34" charset="0"/>
              </a:rPr>
              <a:t>[*Distinti - ad esempio - se in convenzione o a pagamento; se a iscritti o meno; per zona, per tipologia…]</a:t>
            </a:r>
          </a:p>
          <a:p>
            <a:pPr algn="just"/>
            <a:endParaRPr lang="it-IT" sz="1200" dirty="0">
              <a:solidFill>
                <a:schemeClr val="tx1"/>
              </a:solidFill>
              <a:latin typeface="Calibri" panose="020F0502020204030204" pitchFamily="34" charset="0"/>
              <a:cs typeface="Calibri" panose="020F0502020204030204" pitchFamily="34" charset="0"/>
            </a:endParaRPr>
          </a:p>
          <a:p>
            <a:pPr algn="just"/>
            <a:r>
              <a:rPr lang="it-IT" sz="1200" u="sng" dirty="0">
                <a:solidFill>
                  <a:schemeClr val="tx1"/>
                </a:solidFill>
                <a:latin typeface="Calibri" panose="020F0502020204030204" pitchFamily="34" charset="0"/>
                <a:cs typeface="Calibri" panose="020F0502020204030204" pitchFamily="34" charset="0"/>
              </a:rPr>
              <a:t>Trasporti sociali</a:t>
            </a:r>
          </a:p>
          <a:p>
            <a:pPr algn="just"/>
            <a:r>
              <a:rPr lang="it-IT" sz="1200" dirty="0">
                <a:solidFill>
                  <a:schemeClr val="tx1"/>
                </a:solidFill>
                <a:latin typeface="Calibri" panose="020F0502020204030204" pitchFamily="34" charset="0"/>
                <a:cs typeface="Calibri" panose="020F0502020204030204" pitchFamily="34" charset="0"/>
              </a:rPr>
              <a:t>-	Numero mezzi a disposizione</a:t>
            </a:r>
          </a:p>
          <a:p>
            <a:pPr algn="just"/>
            <a:r>
              <a:rPr lang="it-IT" sz="1200" dirty="0">
                <a:solidFill>
                  <a:schemeClr val="tx1"/>
                </a:solidFill>
                <a:latin typeface="Calibri" panose="020F0502020204030204" pitchFamily="34" charset="0"/>
                <a:cs typeface="Calibri" panose="020F0502020204030204" pitchFamily="34" charset="0"/>
              </a:rPr>
              <a:t>-	Numero mezzi a disposizione distinti per tipologia</a:t>
            </a:r>
          </a:p>
          <a:p>
            <a:pPr algn="just"/>
            <a:r>
              <a:rPr lang="it-IT" sz="1200" dirty="0">
                <a:solidFill>
                  <a:schemeClr val="tx1"/>
                </a:solidFill>
                <a:latin typeface="Calibri" panose="020F0502020204030204" pitchFamily="34" charset="0"/>
                <a:cs typeface="Calibri" panose="020F0502020204030204" pitchFamily="34" charset="0"/>
              </a:rPr>
              <a:t>-	Numero volontari coinvolti</a:t>
            </a:r>
          </a:p>
          <a:p>
            <a:pPr algn="just"/>
            <a:r>
              <a:rPr lang="it-IT" sz="1200" dirty="0">
                <a:solidFill>
                  <a:schemeClr val="tx1"/>
                </a:solidFill>
                <a:latin typeface="Calibri" panose="020F0502020204030204" pitchFamily="34" charset="0"/>
                <a:cs typeface="Calibri" panose="020F0502020204030204" pitchFamily="34" charset="0"/>
              </a:rPr>
              <a:t>-	Numero ore di volontariato</a:t>
            </a:r>
          </a:p>
          <a:p>
            <a:pPr algn="just"/>
            <a:r>
              <a:rPr lang="it-IT" sz="1200" dirty="0">
                <a:solidFill>
                  <a:schemeClr val="tx1"/>
                </a:solidFill>
                <a:latin typeface="Calibri" panose="020F0502020204030204" pitchFamily="34" charset="0"/>
                <a:cs typeface="Calibri" panose="020F0502020204030204" pitchFamily="34" charset="0"/>
              </a:rPr>
              <a:t>-	Numero viaggi/servizi*</a:t>
            </a:r>
          </a:p>
          <a:p>
            <a:pPr algn="just"/>
            <a:r>
              <a:rPr lang="it-IT" sz="1200" dirty="0">
                <a:solidFill>
                  <a:schemeClr val="tx1"/>
                </a:solidFill>
                <a:latin typeface="Calibri" panose="020F0502020204030204" pitchFamily="34" charset="0"/>
                <a:cs typeface="Calibri" panose="020F0502020204030204" pitchFamily="34" charset="0"/>
              </a:rPr>
              <a:t>-	Numero chilometri</a:t>
            </a:r>
          </a:p>
          <a:p>
            <a:pPr algn="just"/>
            <a:r>
              <a:rPr lang="it-IT" sz="1200" dirty="0">
                <a:solidFill>
                  <a:schemeClr val="tx1"/>
                </a:solidFill>
                <a:latin typeface="Calibri" panose="020F0502020204030204" pitchFamily="34" charset="0"/>
                <a:cs typeface="Calibri" panose="020F0502020204030204" pitchFamily="34" charset="0"/>
              </a:rPr>
              <a:t>-	Numero infortuni</a:t>
            </a:r>
          </a:p>
          <a:p>
            <a:pPr algn="just"/>
            <a:r>
              <a:rPr lang="it-IT" sz="1200" dirty="0">
                <a:solidFill>
                  <a:schemeClr val="tx1"/>
                </a:solidFill>
                <a:latin typeface="Calibri" panose="020F0502020204030204" pitchFamily="34" charset="0"/>
                <a:cs typeface="Calibri" panose="020F0502020204030204" pitchFamily="34" charset="0"/>
              </a:rPr>
              <a:t>[*Distinti - ad esempio - se in convenzione o a pagamento; se a iscritti o meno; per zona, per tipologia…]</a:t>
            </a:r>
          </a:p>
          <a:p>
            <a:pPr algn="just"/>
            <a:endParaRPr lang="it-IT" dirty="0">
              <a:solidFill>
                <a:schemeClr val="tx1"/>
              </a:solidFill>
            </a:endParaRPr>
          </a:p>
          <a:p>
            <a:pPr algn="just"/>
            <a:r>
              <a:rPr lang="it-IT" sz="2400" dirty="0">
                <a:solidFill>
                  <a:schemeClr val="tx1"/>
                </a:solidFill>
              </a:rPr>
              <a:t> </a:t>
            </a:r>
          </a:p>
          <a:p>
            <a:pPr algn="just"/>
            <a:r>
              <a:rPr lang="it-IT" sz="2400" dirty="0">
                <a:solidFill>
                  <a:schemeClr val="tx1"/>
                </a:solidFill>
              </a:rPr>
              <a:t> </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spTree>
    <p:extLst>
      <p:ext uri="{BB962C8B-B14F-4D97-AF65-F5344CB8AC3E}">
        <p14:creationId xmlns:p14="http://schemas.microsoft.com/office/powerpoint/2010/main" val="4972260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59462" y="2385366"/>
            <a:ext cx="6425076" cy="1773940"/>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3000" b="1" dirty="0">
                <a:latin typeface="Rockwell" panose="02060603020205020403" pitchFamily="18" charset="77"/>
                <a:ea typeface="Open Sans" charset="0"/>
                <a:cs typeface="Open Sans" charset="0"/>
              </a:rPr>
              <a:t>Come fare un bilancio sociale: </a:t>
            </a:r>
          </a:p>
          <a:p>
            <a:pPr algn="ctr"/>
            <a:r>
              <a:rPr lang="it-IT" sz="3000" b="1" dirty="0">
                <a:latin typeface="Rockwell" panose="02060603020205020403" pitchFamily="18" charset="77"/>
                <a:ea typeface="Open Sans" charset="0"/>
                <a:cs typeface="Open Sans" charset="0"/>
              </a:rPr>
              <a:t>il processo</a:t>
            </a:r>
          </a:p>
        </p:txBody>
      </p:sp>
      <p:cxnSp>
        <p:nvCxnSpPr>
          <p:cNvPr id="21" name="Connettore 2 20">
            <a:extLst>
              <a:ext uri="{FF2B5EF4-FFF2-40B4-BE49-F238E27FC236}">
                <a16:creationId xmlns:a16="http://schemas.microsoft.com/office/drawing/2014/main" id="{6A128B6C-8275-894B-A5A7-1194F9B22985}"/>
              </a:ext>
            </a:extLst>
          </p:cNvPr>
          <p:cNvCxnSpPr>
            <a:cxnSpLocks/>
          </p:cNvCxnSpPr>
          <p:nvPr/>
        </p:nvCxnSpPr>
        <p:spPr>
          <a:xfrm flipH="1">
            <a:off x="2628027" y="2033469"/>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31877185-69A9-D741-B978-3DF6952636C7}"/>
              </a:ext>
            </a:extLst>
          </p:cNvPr>
          <p:cNvCxnSpPr>
            <a:cxnSpLocks/>
          </p:cNvCxnSpPr>
          <p:nvPr/>
        </p:nvCxnSpPr>
        <p:spPr>
          <a:xfrm flipH="1">
            <a:off x="2628027" y="4533908"/>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421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16" presetClass="entr" presetSubtype="37"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7A1777B-3B36-958D-AEA7-081936FE904B}"/>
              </a:ext>
            </a:extLst>
          </p:cNvPr>
          <p:cNvSpPr/>
          <p:nvPr/>
        </p:nvSpPr>
        <p:spPr>
          <a:xfrm>
            <a:off x="379828" y="520505"/>
            <a:ext cx="8370277" cy="5627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2 indicati dal decreto 4/07/2019: alcuni indicatori</a:t>
            </a:r>
          </a:p>
          <a:p>
            <a:pPr algn="just">
              <a:lnSpc>
                <a:spcPct val="107000"/>
              </a:lnSpc>
              <a:spcAft>
                <a:spcPts val="800"/>
              </a:spcAft>
            </a:pPr>
            <a:r>
              <a:rPr lang="it-IT" sz="12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Servizio di pronto intervento sanitario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volontari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ore di volontariato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dipendenti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Copertura</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interventi [Distinti per tipologia, es. presenza eventi sportivi, etc.]</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Tempo medio di intervento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infortuni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12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CUP / Servizi di prenotazione e ritiro referti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chiamate ricevute</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prestazioni prenotate*</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volontari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ore di volontariato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dipendenti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Distinte - ad esempio - se in convenzione o a pagamento; se a iscritti o meno; per tipologia…]</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12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Assistenza ai malati, anziani e ricovero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Possibili indicatori: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utenti assistiti (è possibile distinguere tra occasionali e stabili)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volontari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ore di volontariato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Numero dipendenti coinvolti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200" dirty="0">
              <a:solidFill>
                <a:schemeClr val="tx1"/>
              </a:solidFill>
            </a:endParaRPr>
          </a:p>
          <a:p>
            <a:pPr algn="just"/>
            <a:r>
              <a:rPr lang="it-IT" sz="1600" dirty="0">
                <a:solidFill>
                  <a:schemeClr val="tx1"/>
                </a:solidFill>
              </a:rPr>
              <a:t> </a:t>
            </a:r>
          </a:p>
          <a:p>
            <a:pPr algn="just"/>
            <a:r>
              <a:rPr lang="it-IT" sz="1600" dirty="0">
                <a:solidFill>
                  <a:schemeClr val="tx1"/>
                </a:solidFill>
              </a:rPr>
              <a:t> </a:t>
            </a: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a:p>
            <a:pPr algn="just"/>
            <a:endParaRPr lang="it-IT" sz="1600" dirty="0">
              <a:solidFill>
                <a:schemeClr val="tx1"/>
              </a:solidFill>
            </a:endParaRPr>
          </a:p>
        </p:txBody>
      </p:sp>
    </p:spTree>
    <p:extLst>
      <p:ext uri="{BB962C8B-B14F-4D97-AF65-F5344CB8AC3E}">
        <p14:creationId xmlns:p14="http://schemas.microsoft.com/office/powerpoint/2010/main" val="125353292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9ECCD43-63BA-DF4F-DF92-031A551E1793}"/>
              </a:ext>
            </a:extLst>
          </p:cNvPr>
          <p:cNvSpPr/>
          <p:nvPr/>
        </p:nvSpPr>
        <p:spPr>
          <a:xfrm>
            <a:off x="379828" y="520505"/>
            <a:ext cx="8370277" cy="5627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r>
              <a:rPr lang="it-IT" sz="2400" dirty="0">
                <a:solidFill>
                  <a:schemeClr val="tx1"/>
                </a:solidFill>
              </a:rPr>
              <a:t>I contenuti del capitolo 3 indicati dal decreto 4/07/2019:</a:t>
            </a:r>
          </a:p>
          <a:p>
            <a:pPr algn="just"/>
            <a:endParaRPr lang="it-IT" sz="2400" dirty="0">
              <a:solidFill>
                <a:schemeClr val="tx1"/>
              </a:solidFill>
            </a:endParaRPr>
          </a:p>
          <a:p>
            <a:pPr marL="342900" lvl="0" indent="-342900" algn="just">
              <a:lnSpc>
                <a:spcPct val="107000"/>
              </a:lnSpc>
              <a:buFont typeface="Garamond" panose="02020404030301010803" pitchFamily="18" charset="0"/>
              <a:buChar char="-"/>
            </a:pPr>
            <a:r>
              <a:rPr lang="it-IT"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P</a:t>
            </a:r>
            <a:r>
              <a:rPr lang="it-IT"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rovenienza delle risorse economiche con separata indicazione dei contributi pubblici e privati;</a:t>
            </a:r>
          </a:p>
          <a:p>
            <a:pPr marL="342900" lvl="0" indent="-342900" algn="just">
              <a:lnSpc>
                <a:spcPct val="107000"/>
              </a:lnSpc>
              <a:buFont typeface="Garamond" panose="02020404030301010803" pitchFamily="18" charset="0"/>
              <a:buChar char="-"/>
            </a:pPr>
            <a:endParaRPr lang="it-IT"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Garamond" panose="02020404030301010803" pitchFamily="18" charset="0"/>
              <a:buChar char="-"/>
            </a:pPr>
            <a:r>
              <a:rPr lang="it-IT"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Specifiche informazioni sulle attività di raccolta fondi; finalità generali e specifiche delle raccolte effettuate nel periodo di riferimento, strumenti utilizzati per fornire informazioni al pubblico sulle risorse raccolte e sulla destinazione delle stesse;</a:t>
            </a:r>
          </a:p>
          <a:p>
            <a:pPr marL="342900" lvl="0" indent="-342900" algn="just">
              <a:lnSpc>
                <a:spcPct val="107000"/>
              </a:lnSpc>
              <a:buFont typeface="Garamond" panose="02020404030301010803" pitchFamily="18" charset="0"/>
              <a:buChar char="-"/>
            </a:pPr>
            <a:endParaRPr lang="it-IT"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Garamond" panose="02020404030301010803" pitchFamily="18" charset="0"/>
              <a:buChar char="-"/>
            </a:pPr>
            <a:r>
              <a:rPr lang="it-IT"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S</a:t>
            </a:r>
            <a:r>
              <a:rPr lang="it-IT"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egnalazioni da parte degli amministratori di eventuali criticità emerse nella gestione ed evidenziazione delle azioni messe in campo per la mitigazione degli effetti negativi.</a:t>
            </a:r>
            <a:endParaRPr lang="it-IT"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it-IT" dirty="0">
              <a:solidFill>
                <a:schemeClr val="tx1"/>
              </a:solidFill>
            </a:endParaRPr>
          </a:p>
          <a:p>
            <a:pPr algn="just"/>
            <a:r>
              <a:rPr lang="it-IT" sz="2400" dirty="0">
                <a:solidFill>
                  <a:schemeClr val="tx1"/>
                </a:solidFill>
              </a:rPr>
              <a:t> </a:t>
            </a:r>
          </a:p>
          <a:p>
            <a:pPr algn="just"/>
            <a:r>
              <a:rPr lang="it-IT" sz="2400" dirty="0">
                <a:solidFill>
                  <a:schemeClr val="tx1"/>
                </a:solidFill>
              </a:rPr>
              <a:t> </a:t>
            </a: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a:p>
            <a:pPr algn="just"/>
            <a:endParaRPr lang="it-IT" sz="2400" dirty="0">
              <a:solidFill>
                <a:schemeClr val="tx1"/>
              </a:solidFill>
            </a:endParaRPr>
          </a:p>
        </p:txBody>
      </p:sp>
    </p:spTree>
    <p:extLst>
      <p:ext uri="{BB962C8B-B14F-4D97-AF65-F5344CB8AC3E}">
        <p14:creationId xmlns:p14="http://schemas.microsoft.com/office/powerpoint/2010/main" val="818069538"/>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59462" y="2385366"/>
            <a:ext cx="6425076" cy="1773940"/>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3000" b="1" dirty="0">
                <a:latin typeface="Rockwell" panose="02060603020205020403" pitchFamily="18" charset="77"/>
                <a:ea typeface="Open Sans" charset="0"/>
                <a:cs typeface="Open Sans" charset="0"/>
              </a:rPr>
              <a:t>Come fare un bilancio sociale: </a:t>
            </a:r>
          </a:p>
          <a:p>
            <a:pPr algn="ctr"/>
            <a:r>
              <a:rPr lang="it-IT" sz="3000" b="1" dirty="0">
                <a:latin typeface="Rockwell" panose="02060603020205020403" pitchFamily="18" charset="77"/>
                <a:ea typeface="Open Sans" charset="0"/>
                <a:cs typeface="Open Sans" charset="0"/>
              </a:rPr>
              <a:t>La «pubblicità»</a:t>
            </a:r>
          </a:p>
        </p:txBody>
      </p:sp>
      <p:cxnSp>
        <p:nvCxnSpPr>
          <p:cNvPr id="21" name="Connettore 2 20">
            <a:extLst>
              <a:ext uri="{FF2B5EF4-FFF2-40B4-BE49-F238E27FC236}">
                <a16:creationId xmlns:a16="http://schemas.microsoft.com/office/drawing/2014/main" id="{6A128B6C-8275-894B-A5A7-1194F9B22985}"/>
              </a:ext>
            </a:extLst>
          </p:cNvPr>
          <p:cNvCxnSpPr>
            <a:cxnSpLocks/>
          </p:cNvCxnSpPr>
          <p:nvPr/>
        </p:nvCxnSpPr>
        <p:spPr>
          <a:xfrm flipH="1">
            <a:off x="2628027" y="2033469"/>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31877185-69A9-D741-B978-3DF6952636C7}"/>
              </a:ext>
            </a:extLst>
          </p:cNvPr>
          <p:cNvCxnSpPr>
            <a:cxnSpLocks/>
          </p:cNvCxnSpPr>
          <p:nvPr/>
        </p:nvCxnSpPr>
        <p:spPr>
          <a:xfrm flipH="1">
            <a:off x="2628027" y="4533908"/>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465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16" presetClass="entr" presetSubtype="37"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5250EC-5B5B-4184-917A-467B74D8BEB7}"/>
              </a:ext>
            </a:extLst>
          </p:cNvPr>
          <p:cNvSpPr txBox="1"/>
          <p:nvPr/>
        </p:nvSpPr>
        <p:spPr>
          <a:xfrm>
            <a:off x="265043" y="577026"/>
            <a:ext cx="8613913" cy="5702010"/>
          </a:xfrm>
          <a:prstGeom prst="rect">
            <a:avLst/>
          </a:prstGeom>
          <a:noFill/>
        </p:spPr>
        <p:txBody>
          <a:bodyPr wrap="square">
            <a:spAutoFit/>
          </a:bodyPr>
          <a:lstStyle/>
          <a:p>
            <a:pPr algn="just">
              <a:lnSpc>
                <a:spcPct val="107000"/>
              </a:lnSpc>
              <a:spcAft>
                <a:spcPts val="800"/>
              </a:spcAft>
            </a:pPr>
            <a:r>
              <a:rPr lang="it-IT" sz="2400" b="1" dirty="0">
                <a:solidFill>
                  <a:srgbClr val="193E7E"/>
                </a:solidFill>
                <a:latin typeface="Rockwell" panose="02060603020205020403" pitchFamily="18" charset="77"/>
                <a:ea typeface="Open Sans" charset="0"/>
                <a:cs typeface="Open Sans" charset="0"/>
              </a:rPr>
              <a:t>L'Approvazione, il deposito, la pubblicazione e la diffusione del bilancio sociale</a:t>
            </a: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bilancio sociale deve essere </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approvato dall'organo statutariamente competente</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dopo essere stato </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esaminato dall'organo di controllo che lo integra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 le informazioni sul monitoraggio e l'attestazione di conformità alle linee guida.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Gli enti sui quali grava l'obbligo di redazione e deposito (paragrafo 3 delle presenti linee guida) provvedono al d</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eposito presso il Registro Unico Nazionale del Terzo Settore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(RUNTS) o nel caso di imprese sociali presso il </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registro delle imprese</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provvedendo altresì alla pubblicazione del documento sul proprio sito internet o, qualora ne siano sprovvisti, su quello della rete associativa cui aderiscono.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particolare: enti iscritti al registro unico del Terzo settore: </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giugno di ogni anno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 riferimento all'esercizio precedente (art. 48, comma 3, codice del Terzo settore).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data sopra individuata riguarda il termine per l'effettuazione del deposito del bilancio sociale regolarmente approvato.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Gli enti che redigono volontariamente il bilancio sociale ne assicurano comunque l'opportuna diffusione tramite i canali di comunicazione digitali propri o delle relative reti associative.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a:t>
            </a:r>
            <a:r>
              <a:rPr lang="it-IT"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pubblicazione sul sito internet e sugli altri canali digitali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avviene assicurando per quanto possibile criteri di accessibilità e di pronta reperibilità delle informazioni (ad esempio anche creando sul sito una pagina o sezione dedicata).</a:t>
            </a:r>
          </a:p>
        </p:txBody>
      </p:sp>
      <p:sp>
        <p:nvSpPr>
          <p:cNvPr id="7" name="CasellaDiTesto 6">
            <a:extLst>
              <a:ext uri="{FF2B5EF4-FFF2-40B4-BE49-F238E27FC236}">
                <a16:creationId xmlns:a16="http://schemas.microsoft.com/office/drawing/2014/main" id="{589F3FDF-BE3F-4996-BB23-DC4A1EB774DC}"/>
              </a:ext>
            </a:extLst>
          </p:cNvPr>
          <p:cNvSpPr txBox="1"/>
          <p:nvPr/>
        </p:nvSpPr>
        <p:spPr>
          <a:xfrm>
            <a:off x="699052" y="6419473"/>
            <a:ext cx="4578626" cy="276999"/>
          </a:xfrm>
          <a:prstGeom prst="rect">
            <a:avLst/>
          </a:prstGeom>
          <a:noFill/>
        </p:spPr>
        <p:txBody>
          <a:bodyPr wrap="square">
            <a:spAutoFit/>
          </a:bodyPr>
          <a:lstStyle>
            <a:defPPr>
              <a:defRPr lang="en-US"/>
            </a:defPPr>
            <a:lvl1pPr>
              <a:defRPr baseline="30000">
                <a:effectLst/>
                <a:latin typeface="Calibri" panose="020F0502020204030204" pitchFamily="34" charset="0"/>
                <a:ea typeface="Calibri" panose="020F0502020204030204" pitchFamily="34" charset="0"/>
              </a:defRPr>
            </a:lvl1pPr>
          </a:lstStyle>
          <a:p>
            <a:r>
              <a:rPr lang="it-IT" dirty="0"/>
              <a:t>[Fonte: Decreto Ministeriale 4 luglio 2019]</a:t>
            </a:r>
          </a:p>
        </p:txBody>
      </p:sp>
    </p:spTree>
    <p:extLst>
      <p:ext uri="{BB962C8B-B14F-4D97-AF65-F5344CB8AC3E}">
        <p14:creationId xmlns:p14="http://schemas.microsoft.com/office/powerpoint/2010/main" val="196772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C524D77F-4EEC-124E-9598-020015C42D55}"/>
              </a:ext>
            </a:extLst>
          </p:cNvPr>
          <p:cNvSpPr/>
          <p:nvPr/>
        </p:nvSpPr>
        <p:spPr>
          <a:xfrm>
            <a:off x="273600" y="569844"/>
            <a:ext cx="8596800" cy="5645426"/>
          </a:xfrm>
          <a:prstGeom prst="rect">
            <a:avLst/>
          </a:prstGeom>
          <a:noFill/>
          <a:ln>
            <a:noFill/>
          </a:ln>
          <a:effectLst>
            <a:outerShdw blurRad="44102" dist="18653"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2400" b="1" dirty="0">
                <a:solidFill>
                  <a:srgbClr val="193E7E"/>
                </a:solidFill>
                <a:latin typeface="Rockwell" panose="02060603020205020403" pitchFamily="18" charset="77"/>
                <a:ea typeface="Open Sans" charset="0"/>
                <a:cs typeface="Open Sans" charset="0"/>
              </a:rPr>
              <a:t>Oltre il dovere: il coinvolgimento degli Stakeholder</a:t>
            </a:r>
          </a:p>
          <a:p>
            <a:pPr algn="ctr"/>
            <a:endParaRPr lang="it-IT" sz="2400" b="1" dirty="0">
              <a:solidFill>
                <a:srgbClr val="193E7E"/>
              </a:solidFill>
              <a:latin typeface="Rockwell" panose="02060603020205020403" pitchFamily="18" charset="77"/>
              <a:ea typeface="Open Sans" charset="0"/>
              <a:cs typeface="Open Sans"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È possibile sviluppare azioni di coinvolgimento declinate secondo diverse metodologie, che riflettano una differente intensità di relazione e di confronto, quali ad esempio: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azioni monodirezionali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 tipo informativo (ad esempio, pubblicazione del Bilancio Sociale sul sito internet dell’Organizzazione Non Profit);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azioni o di tipo consultivo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 esempio, questionario di valutazione del Bilancio Sociale);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azioni bidirezionali di dialogo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 esempio, workshop e incontri con gli stakeholder finalizzati al confronto sulle informazioni fornite nel Bilancio Sociale);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iniziative di partnership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 esempio, focus group finalizzati a collaborare con stakeholder esterni per lo sviluppo del processo di rendicontazione o di specifiche attività ritenute migliorative sul piano operativo ed informativo).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it-IT" sz="2400" b="1" dirty="0">
              <a:solidFill>
                <a:srgbClr val="193E7E"/>
              </a:solidFill>
              <a:latin typeface="Rockwell" panose="02060603020205020403" pitchFamily="18" charset="77"/>
              <a:ea typeface="Open Sans" charset="0"/>
              <a:cs typeface="Open Sans" charset="0"/>
            </a:endParaRPr>
          </a:p>
        </p:txBody>
      </p:sp>
    </p:spTree>
    <p:extLst>
      <p:ext uri="{BB962C8B-B14F-4D97-AF65-F5344CB8AC3E}">
        <p14:creationId xmlns:p14="http://schemas.microsoft.com/office/powerpoint/2010/main" val="328888458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4FE05A4-816D-4BDB-AA15-8FE9DEADBA56}"/>
              </a:ext>
            </a:extLst>
          </p:cNvPr>
          <p:cNvPicPr>
            <a:picLocks noChangeAspect="1"/>
          </p:cNvPicPr>
          <p:nvPr/>
        </p:nvPicPr>
        <p:blipFill>
          <a:blip r:embed="rId2"/>
          <a:stretch>
            <a:fillRect/>
          </a:stretch>
        </p:blipFill>
        <p:spPr>
          <a:xfrm>
            <a:off x="1763512" y="981192"/>
            <a:ext cx="5616975" cy="5251874"/>
          </a:xfrm>
          <a:prstGeom prst="rect">
            <a:avLst/>
          </a:prstGeom>
        </p:spPr>
      </p:pic>
    </p:spTree>
    <p:extLst>
      <p:ext uri="{BB962C8B-B14F-4D97-AF65-F5344CB8AC3E}">
        <p14:creationId xmlns:p14="http://schemas.microsoft.com/office/powerpoint/2010/main" val="91218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59462" y="2385366"/>
            <a:ext cx="6425076" cy="1773940"/>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3000" b="1" dirty="0">
                <a:latin typeface="Rockwell" panose="02060603020205020403" pitchFamily="18" charset="77"/>
                <a:ea typeface="Open Sans" charset="0"/>
                <a:cs typeface="Open Sans" charset="0"/>
              </a:rPr>
              <a:t>Come fare un bilancio sociale: </a:t>
            </a:r>
          </a:p>
          <a:p>
            <a:pPr algn="ctr"/>
            <a:r>
              <a:rPr lang="it-IT" sz="3000" b="1" dirty="0">
                <a:latin typeface="Rockwell" panose="02060603020205020403" pitchFamily="18" charset="77"/>
                <a:ea typeface="Open Sans" charset="0"/>
                <a:cs typeface="Open Sans" charset="0"/>
              </a:rPr>
              <a:t>Alcuni esempi</a:t>
            </a:r>
          </a:p>
        </p:txBody>
      </p:sp>
      <p:cxnSp>
        <p:nvCxnSpPr>
          <p:cNvPr id="21" name="Connettore 2 20">
            <a:extLst>
              <a:ext uri="{FF2B5EF4-FFF2-40B4-BE49-F238E27FC236}">
                <a16:creationId xmlns:a16="http://schemas.microsoft.com/office/drawing/2014/main" id="{6A128B6C-8275-894B-A5A7-1194F9B22985}"/>
              </a:ext>
            </a:extLst>
          </p:cNvPr>
          <p:cNvCxnSpPr>
            <a:cxnSpLocks/>
          </p:cNvCxnSpPr>
          <p:nvPr/>
        </p:nvCxnSpPr>
        <p:spPr>
          <a:xfrm flipH="1">
            <a:off x="2628027" y="2033469"/>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31877185-69A9-D741-B978-3DF6952636C7}"/>
              </a:ext>
            </a:extLst>
          </p:cNvPr>
          <p:cNvCxnSpPr>
            <a:cxnSpLocks/>
          </p:cNvCxnSpPr>
          <p:nvPr/>
        </p:nvCxnSpPr>
        <p:spPr>
          <a:xfrm flipH="1">
            <a:off x="2628027" y="4533908"/>
            <a:ext cx="3887946" cy="0"/>
          </a:xfrm>
          <a:prstGeom prst="straightConnector1">
            <a:avLst/>
          </a:prstGeom>
          <a:ln w="25400">
            <a:solidFill>
              <a:srgbClr val="193E7E"/>
            </a:solidFill>
            <a:beve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41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16" presetClass="entr" presetSubtype="37"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95E2D2-A7B3-F632-2F0B-D5B5519D80B3}"/>
              </a:ext>
            </a:extLst>
          </p:cNvPr>
          <p:cNvPicPr>
            <a:picLocks noChangeAspect="1"/>
          </p:cNvPicPr>
          <p:nvPr/>
        </p:nvPicPr>
        <p:blipFill>
          <a:blip r:embed="rId2"/>
          <a:stretch>
            <a:fillRect/>
          </a:stretch>
        </p:blipFill>
        <p:spPr>
          <a:xfrm>
            <a:off x="0" y="585604"/>
            <a:ext cx="9144000" cy="5686792"/>
          </a:xfrm>
          <a:prstGeom prst="rect">
            <a:avLst/>
          </a:prstGeom>
        </p:spPr>
      </p:pic>
    </p:spTree>
    <p:extLst>
      <p:ext uri="{BB962C8B-B14F-4D97-AF65-F5344CB8AC3E}">
        <p14:creationId xmlns:p14="http://schemas.microsoft.com/office/powerpoint/2010/main" val="157875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A05971-D908-1DDF-3982-9B814FDCA898}"/>
              </a:ext>
            </a:extLst>
          </p:cNvPr>
          <p:cNvPicPr>
            <a:picLocks noChangeAspect="1"/>
          </p:cNvPicPr>
          <p:nvPr/>
        </p:nvPicPr>
        <p:blipFill>
          <a:blip r:embed="rId2"/>
          <a:stretch>
            <a:fillRect/>
          </a:stretch>
        </p:blipFill>
        <p:spPr>
          <a:xfrm>
            <a:off x="528637" y="623887"/>
            <a:ext cx="8086725" cy="5610225"/>
          </a:xfrm>
          <a:prstGeom prst="rect">
            <a:avLst/>
          </a:prstGeom>
        </p:spPr>
      </p:pic>
    </p:spTree>
    <p:extLst>
      <p:ext uri="{BB962C8B-B14F-4D97-AF65-F5344CB8AC3E}">
        <p14:creationId xmlns:p14="http://schemas.microsoft.com/office/powerpoint/2010/main" val="178461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2197C7D-015C-D2BE-3B13-350C9B27D113}"/>
              </a:ext>
            </a:extLst>
          </p:cNvPr>
          <p:cNvPicPr>
            <a:picLocks noChangeAspect="1"/>
          </p:cNvPicPr>
          <p:nvPr/>
        </p:nvPicPr>
        <p:blipFill>
          <a:blip r:embed="rId2"/>
          <a:stretch>
            <a:fillRect/>
          </a:stretch>
        </p:blipFill>
        <p:spPr>
          <a:xfrm>
            <a:off x="528637" y="564445"/>
            <a:ext cx="8086725" cy="5707768"/>
          </a:xfrm>
          <a:prstGeom prst="rect">
            <a:avLst/>
          </a:prstGeom>
        </p:spPr>
      </p:pic>
    </p:spTree>
    <p:extLst>
      <p:ext uri="{BB962C8B-B14F-4D97-AF65-F5344CB8AC3E}">
        <p14:creationId xmlns:p14="http://schemas.microsoft.com/office/powerpoint/2010/main" val="143543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ysClr val="windowText" lastClr="000000"/>
                </a:solidFill>
              </a:rPr>
              <a:t>La prima cosa da chiedersi è </a:t>
            </a:r>
            <a:r>
              <a:rPr lang="it-IT" sz="2400" b="1" dirty="0">
                <a:solidFill>
                  <a:schemeClr val="accent1">
                    <a:lumMod val="75000"/>
                  </a:schemeClr>
                </a:solidFill>
              </a:rPr>
              <a:t>perché</a:t>
            </a:r>
            <a:r>
              <a:rPr lang="it-IT" sz="2400" dirty="0">
                <a:solidFill>
                  <a:sysClr val="windowText" lastClr="000000"/>
                </a:solidFill>
              </a:rPr>
              <a:t> si vuole fare un bilancio sociale.</a:t>
            </a:r>
          </a:p>
          <a:p>
            <a:pPr algn="just"/>
            <a:endParaRPr lang="it-IT" sz="2400" dirty="0">
              <a:solidFill>
                <a:sysClr val="windowText" lastClr="000000"/>
              </a:solidFill>
            </a:endParaRPr>
          </a:p>
          <a:p>
            <a:pPr algn="just"/>
            <a:r>
              <a:rPr lang="it-IT" sz="2400" dirty="0">
                <a:solidFill>
                  <a:sysClr val="windowText" lastClr="000000"/>
                </a:solidFill>
              </a:rPr>
              <a:t>Le ragioni possono essere:</a:t>
            </a:r>
          </a:p>
          <a:p>
            <a:pPr algn="just"/>
            <a:endParaRPr lang="it-IT" sz="2400" dirty="0">
              <a:solidFill>
                <a:sysClr val="windowText" lastClr="000000"/>
              </a:solidFill>
            </a:endParaRPr>
          </a:p>
          <a:p>
            <a:pPr marL="285750" indent="-285750" algn="just">
              <a:buFont typeface="Arial" panose="020B0604020202020204" pitchFamily="34" charset="0"/>
              <a:buChar char="•"/>
            </a:pPr>
            <a:r>
              <a:rPr lang="it-IT" sz="2400" dirty="0">
                <a:solidFill>
                  <a:sysClr val="windowText" lastClr="000000"/>
                </a:solidFill>
              </a:rPr>
              <a:t>Una scelta volontaria</a:t>
            </a:r>
          </a:p>
          <a:p>
            <a:pPr marL="285750" indent="-285750" algn="just">
              <a:buFont typeface="Arial" panose="020B0604020202020204" pitchFamily="34" charset="0"/>
              <a:buChar char="•"/>
            </a:pPr>
            <a:r>
              <a:rPr lang="it-IT" sz="2400" dirty="0">
                <a:solidFill>
                  <a:sysClr val="windowText" lastClr="000000"/>
                </a:solidFill>
              </a:rPr>
              <a:t>La risposta ad un obbligo di legge</a:t>
            </a:r>
          </a:p>
        </p:txBody>
      </p:sp>
    </p:spTree>
    <p:extLst>
      <p:ext uri="{BB962C8B-B14F-4D97-AF65-F5344CB8AC3E}">
        <p14:creationId xmlns:p14="http://schemas.microsoft.com/office/powerpoint/2010/main" val="3166925616"/>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1600946A-989E-BA48-8C87-7D40AA3452D5}"/>
              </a:ext>
            </a:extLst>
          </p:cNvPr>
          <p:cNvSpPr/>
          <p:nvPr/>
        </p:nvSpPr>
        <p:spPr>
          <a:xfrm>
            <a:off x="822251" y="2499107"/>
            <a:ext cx="7499498" cy="1859785"/>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7000" b="1" dirty="0">
                <a:latin typeface="Rockwell" panose="02060603020205020403" pitchFamily="18" charset="77"/>
                <a:ea typeface="Open Sans" charset="0"/>
                <a:cs typeface="Open Sans" charset="0"/>
              </a:rPr>
              <a:t>RISPONDERVI</a:t>
            </a:r>
          </a:p>
        </p:txBody>
      </p:sp>
      <p:sp>
        <p:nvSpPr>
          <p:cNvPr id="5" name="Текст 2">
            <a:extLst>
              <a:ext uri="{FF2B5EF4-FFF2-40B4-BE49-F238E27FC236}">
                <a16:creationId xmlns:a16="http://schemas.microsoft.com/office/drawing/2014/main" id="{FF46329A-7D38-8349-9731-D3BE43652829}"/>
              </a:ext>
            </a:extLst>
          </p:cNvPr>
          <p:cNvSpPr txBox="1">
            <a:spLocks/>
          </p:cNvSpPr>
          <p:nvPr/>
        </p:nvSpPr>
        <p:spPr>
          <a:xfrm>
            <a:off x="700818" y="1669947"/>
            <a:ext cx="7742363" cy="829160"/>
          </a:xfrm>
          <a:prstGeom prst="rect">
            <a:avLst/>
          </a:prstGeom>
        </p:spPr>
        <p:txBody>
          <a:bodyPr vert="horz" lIns="0" tIns="0" rIns="0" bIns="0" rtlCol="0" anchor="ctr">
            <a:noAutofit/>
          </a:bodyPr>
          <a:lstStyle>
            <a:lvl1pPr marL="0" indent="0" algn="l" defTabSz="685739" rtl="0" eaLnBrk="1" latinLnBrk="0" hangingPunct="1">
              <a:lnSpc>
                <a:spcPct val="150000"/>
              </a:lnSpc>
              <a:spcBef>
                <a:spcPts val="750"/>
              </a:spcBef>
              <a:buFont typeface="Arial" panose="020B0604020202020204" pitchFamily="34" charset="0"/>
              <a:buNone/>
              <a:defRPr sz="2100" kern="1200">
                <a:solidFill>
                  <a:schemeClr val="tx1"/>
                </a:solidFill>
                <a:latin typeface="+mn-lt"/>
                <a:ea typeface="+mn-ea"/>
                <a:cs typeface="+mn-cs"/>
              </a:defRPr>
            </a:lvl1pPr>
            <a:lvl2pPr marL="0" indent="0" algn="l" defTabSz="685739" rtl="0" eaLnBrk="1" latinLnBrk="0" hangingPunct="1">
              <a:lnSpc>
                <a:spcPct val="150000"/>
              </a:lnSpc>
              <a:spcBef>
                <a:spcPts val="374"/>
              </a:spcBef>
              <a:buFont typeface="Arial" panose="020B0604020202020204" pitchFamily="34" charset="0"/>
              <a:buNone/>
              <a:defRPr sz="1350" kern="1200">
                <a:solidFill>
                  <a:schemeClr val="tx1"/>
                </a:solidFill>
                <a:latin typeface="+mn-lt"/>
                <a:ea typeface="+mn-ea"/>
                <a:cs typeface="+mn-cs"/>
              </a:defRPr>
            </a:lvl2pPr>
            <a:lvl3pPr marL="0" indent="0" algn="l" defTabSz="685739" rtl="0" eaLnBrk="1" latinLnBrk="0" hangingPunct="1">
              <a:lnSpc>
                <a:spcPct val="150000"/>
              </a:lnSpc>
              <a:spcBef>
                <a:spcPts val="374"/>
              </a:spcBef>
              <a:buFont typeface="Arial" panose="020B0604020202020204" pitchFamily="34" charset="0"/>
              <a:buNone/>
              <a:defRPr sz="900" kern="1200">
                <a:solidFill>
                  <a:schemeClr val="tx1"/>
                </a:solidFill>
                <a:latin typeface="+mn-lt"/>
                <a:ea typeface="+mn-ea"/>
                <a:cs typeface="+mn-cs"/>
              </a:defRPr>
            </a:lvl3pPr>
            <a:lvl4pPr marL="0" indent="0" algn="l" defTabSz="685739" rtl="0" eaLnBrk="1" latinLnBrk="0" hangingPunct="1">
              <a:lnSpc>
                <a:spcPct val="150000"/>
              </a:lnSpc>
              <a:spcBef>
                <a:spcPts val="374"/>
              </a:spcBef>
              <a:buFont typeface="Arial" panose="020B0604020202020204" pitchFamily="34" charset="0"/>
              <a:buNone/>
              <a:defRPr sz="750" kern="1200">
                <a:solidFill>
                  <a:schemeClr val="tx1">
                    <a:alpha val="70000"/>
                  </a:schemeClr>
                </a:solidFill>
                <a:latin typeface="+mn-lt"/>
                <a:ea typeface="+mn-ea"/>
                <a:cs typeface="+mn-cs"/>
              </a:defRPr>
            </a:lvl4pPr>
            <a:lvl5pPr marL="0" indent="0" algn="l" defTabSz="685739" rtl="0" eaLnBrk="1" latinLnBrk="0" hangingPunct="1">
              <a:lnSpc>
                <a:spcPct val="150000"/>
              </a:lnSpc>
              <a:spcBef>
                <a:spcPts val="374"/>
              </a:spcBef>
              <a:buFont typeface="Arial" panose="020B0604020202020204" pitchFamily="34" charset="0"/>
              <a:buNone/>
              <a:defRPr sz="750" kern="1200" baseline="0">
                <a:solidFill>
                  <a:schemeClr val="tx1">
                    <a:alpha val="50000"/>
                  </a:schemeClr>
                </a:solidFill>
                <a:latin typeface="+mn-lt"/>
                <a:ea typeface="+mn-ea"/>
                <a:cs typeface="+mn-cs"/>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it-IT" sz="2800" b="1" dirty="0">
                <a:solidFill>
                  <a:srgbClr val="44546A"/>
                </a:solidFill>
              </a:rPr>
              <a:t>Siamo qui per</a:t>
            </a:r>
          </a:p>
        </p:txBody>
      </p:sp>
    </p:spTree>
    <p:extLst>
      <p:ext uri="{BB962C8B-B14F-4D97-AF65-F5344CB8AC3E}">
        <p14:creationId xmlns:p14="http://schemas.microsoft.com/office/powerpoint/2010/main" val="4258110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1A6530C0-7F74-A241-BDD4-2299EE6D2DAB}"/>
              </a:ext>
            </a:extLst>
          </p:cNvPr>
          <p:cNvSpPr/>
          <p:nvPr/>
        </p:nvSpPr>
        <p:spPr>
          <a:xfrm>
            <a:off x="1895545" y="2499107"/>
            <a:ext cx="5352910" cy="1859785"/>
          </a:xfrm>
          <a:prstGeom prst="rect">
            <a:avLst/>
          </a:prstGeom>
          <a:solidFill>
            <a:srgbClr val="193E7E"/>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7000" b="1" dirty="0">
                <a:latin typeface="Rockwell" panose="02060603020205020403" pitchFamily="18" charset="77"/>
                <a:ea typeface="Open Sans" charset="0"/>
                <a:cs typeface="Open Sans" charset="0"/>
              </a:rPr>
              <a:t>GRAZIE</a:t>
            </a:r>
          </a:p>
        </p:txBody>
      </p:sp>
      <p:pic>
        <p:nvPicPr>
          <p:cNvPr id="3" name="Immagine 2">
            <a:extLst>
              <a:ext uri="{FF2B5EF4-FFF2-40B4-BE49-F238E27FC236}">
                <a16:creationId xmlns:a16="http://schemas.microsoft.com/office/drawing/2014/main" id="{F089E512-B914-8E48-886F-5D365815FC96}"/>
              </a:ext>
            </a:extLst>
          </p:cNvPr>
          <p:cNvPicPr>
            <a:picLocks noChangeAspect="1"/>
          </p:cNvPicPr>
          <p:nvPr/>
        </p:nvPicPr>
        <p:blipFill>
          <a:blip r:embed="rId3" r:link="rId4" cstate="hqprint">
            <a:extLst>
              <a:ext uri="{28A0092B-C50C-407E-A947-70E740481C1C}">
                <a14:useLocalDpi xmlns:a14="http://schemas.microsoft.com/office/drawing/2010/main" val="0"/>
              </a:ext>
            </a:extLst>
          </a:blip>
          <a:stretch>
            <a:fillRect/>
          </a:stretch>
        </p:blipFill>
        <p:spPr>
          <a:xfrm>
            <a:off x="3812036" y="160076"/>
            <a:ext cx="1519928" cy="1899914"/>
          </a:xfrm>
          <a:prstGeom prst="rect">
            <a:avLst/>
          </a:prstGeom>
        </p:spPr>
      </p:pic>
    </p:spTree>
    <p:extLst>
      <p:ext uri="{BB962C8B-B14F-4D97-AF65-F5344CB8AC3E}">
        <p14:creationId xmlns:p14="http://schemas.microsoft.com/office/powerpoint/2010/main" val="27465273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ysClr val="windowText" lastClr="000000"/>
                </a:solidFill>
              </a:rPr>
              <a:t>Nel primo caso, </a:t>
            </a:r>
            <a:r>
              <a:rPr lang="it-IT" sz="2400" b="1" dirty="0">
                <a:solidFill>
                  <a:schemeClr val="accent1">
                    <a:lumMod val="75000"/>
                  </a:schemeClr>
                </a:solidFill>
              </a:rPr>
              <a:t>l’obbligo</a:t>
            </a:r>
            <a:r>
              <a:rPr lang="it-IT" sz="2400" dirty="0">
                <a:solidFill>
                  <a:sysClr val="windowText" lastClr="000000"/>
                </a:solidFill>
              </a:rPr>
              <a:t>, il processo e soprattutto il contenuto sono vincolati all’osservanza della normativa. </a:t>
            </a:r>
          </a:p>
          <a:p>
            <a:pPr algn="just"/>
            <a:endParaRPr lang="it-IT" sz="2400" dirty="0">
              <a:solidFill>
                <a:sysClr val="windowText" lastClr="000000"/>
              </a:solidFill>
            </a:endParaRPr>
          </a:p>
          <a:p>
            <a:pPr algn="just"/>
            <a:r>
              <a:rPr lang="it-IT" sz="2400" dirty="0">
                <a:solidFill>
                  <a:sysClr val="windowText" lastClr="000000"/>
                </a:solidFill>
              </a:rPr>
              <a:t>Nel secondo caso, </a:t>
            </a:r>
            <a:r>
              <a:rPr lang="it-IT" sz="2400" b="1" dirty="0">
                <a:solidFill>
                  <a:schemeClr val="accent1">
                    <a:lumMod val="75000"/>
                  </a:schemeClr>
                </a:solidFill>
              </a:rPr>
              <a:t>la volontarietà</a:t>
            </a:r>
            <a:r>
              <a:rPr lang="it-IT" sz="2400" dirty="0">
                <a:solidFill>
                  <a:sysClr val="windowText" lastClr="000000"/>
                </a:solidFill>
              </a:rPr>
              <a:t>, c’è una maggiore libertà di scelta rispetto ai contenuti e alle modalità di realizzazione. </a:t>
            </a:r>
          </a:p>
          <a:p>
            <a:pPr algn="just"/>
            <a:endParaRPr lang="it-IT" sz="2400" dirty="0">
              <a:solidFill>
                <a:sysClr val="windowText" lastClr="000000"/>
              </a:solidFill>
            </a:endParaRPr>
          </a:p>
        </p:txBody>
      </p:sp>
    </p:spTree>
    <p:extLst>
      <p:ext uri="{BB962C8B-B14F-4D97-AF65-F5344CB8AC3E}">
        <p14:creationId xmlns:p14="http://schemas.microsoft.com/office/powerpoint/2010/main" val="24259218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ysClr val="windowText" lastClr="000000"/>
                </a:solidFill>
              </a:rPr>
              <a:t>Oggi, in pratica, la Misericordia che vuol realizzare il proprio bilancio sociale può decidere di seguire le indicazioni di:</a:t>
            </a:r>
          </a:p>
          <a:p>
            <a:pPr algn="just"/>
            <a:endParaRPr lang="it-IT" sz="2400" dirty="0">
              <a:solidFill>
                <a:sysClr val="windowText" lastClr="000000"/>
              </a:solidFill>
            </a:endParaRPr>
          </a:p>
          <a:p>
            <a:pPr marL="342900" indent="-342900" algn="just">
              <a:buFontTx/>
              <a:buChar char="-"/>
            </a:pPr>
            <a:r>
              <a:rPr lang="it-IT" sz="2400" b="1" dirty="0">
                <a:solidFill>
                  <a:schemeClr val="accent1">
                    <a:lumMod val="75000"/>
                  </a:schemeClr>
                </a:solidFill>
              </a:rPr>
              <a:t>Decreto 4 luglio 2019</a:t>
            </a:r>
          </a:p>
          <a:p>
            <a:pPr marL="342900" indent="-342900" algn="just">
              <a:buFontTx/>
              <a:buChar char="-"/>
            </a:pPr>
            <a:r>
              <a:rPr lang="it-IT" sz="2400" b="1" dirty="0">
                <a:solidFill>
                  <a:schemeClr val="accent1">
                    <a:lumMod val="75000"/>
                  </a:schemeClr>
                </a:solidFill>
              </a:rPr>
              <a:t>Linee guida per la redazione del bilancio sociale di una Misericordia</a:t>
            </a:r>
          </a:p>
          <a:p>
            <a:pPr algn="just"/>
            <a:endParaRPr lang="it-IT" sz="2400" dirty="0">
              <a:solidFill>
                <a:sysClr val="windowText" lastClr="000000"/>
              </a:solidFill>
            </a:endParaRPr>
          </a:p>
        </p:txBody>
      </p:sp>
    </p:spTree>
    <p:extLst>
      <p:ext uri="{BB962C8B-B14F-4D97-AF65-F5344CB8AC3E}">
        <p14:creationId xmlns:p14="http://schemas.microsoft.com/office/powerpoint/2010/main" val="144056566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ysClr val="windowText" lastClr="000000"/>
              </a:solidFill>
            </a:endParaRPr>
          </a:p>
          <a:p>
            <a:pPr algn="just"/>
            <a:r>
              <a:rPr lang="it-IT" sz="2400" dirty="0">
                <a:solidFill>
                  <a:sysClr val="windowText" lastClr="000000"/>
                </a:solidFill>
              </a:rPr>
              <a:t>In entrambi i casi </a:t>
            </a:r>
            <a:r>
              <a:rPr lang="it-IT" sz="2400" b="1" dirty="0">
                <a:solidFill>
                  <a:schemeClr val="accent1">
                    <a:lumMod val="75000"/>
                  </a:schemeClr>
                </a:solidFill>
              </a:rPr>
              <a:t>dovranno essere comunque rispettati </a:t>
            </a:r>
            <a:r>
              <a:rPr lang="it-IT" sz="2400" dirty="0">
                <a:solidFill>
                  <a:sysClr val="windowText" lastClr="000000"/>
                </a:solidFill>
              </a:rPr>
              <a:t>alcuni principi di base: </a:t>
            </a:r>
          </a:p>
          <a:p>
            <a:pPr algn="just"/>
            <a:endParaRPr lang="it-IT" sz="2400" dirty="0">
              <a:solidFill>
                <a:sysClr val="windowText" lastClr="000000"/>
              </a:solidFill>
            </a:endParaRPr>
          </a:p>
          <a:p>
            <a:pPr marL="342900" indent="-342900" algn="just">
              <a:buFontTx/>
              <a:buChar char="-"/>
            </a:pPr>
            <a:r>
              <a:rPr lang="it-IT" sz="2400" dirty="0">
                <a:solidFill>
                  <a:sysClr val="windowText" lastClr="000000"/>
                </a:solidFill>
              </a:rPr>
              <a:t>Rilevanza</a:t>
            </a:r>
          </a:p>
          <a:p>
            <a:pPr marL="342900" indent="-342900" algn="just">
              <a:buFontTx/>
              <a:buChar char="-"/>
            </a:pPr>
            <a:r>
              <a:rPr lang="it-IT" sz="2400" dirty="0">
                <a:solidFill>
                  <a:sysClr val="windowText" lastClr="000000"/>
                </a:solidFill>
              </a:rPr>
              <a:t>Completezza</a:t>
            </a:r>
          </a:p>
          <a:p>
            <a:pPr marL="342900" indent="-342900" algn="just">
              <a:buFontTx/>
              <a:buChar char="-"/>
            </a:pPr>
            <a:r>
              <a:rPr lang="it-IT" sz="2400" dirty="0">
                <a:solidFill>
                  <a:sysClr val="windowText" lastClr="000000"/>
                </a:solidFill>
              </a:rPr>
              <a:t>Trasparenza</a:t>
            </a:r>
          </a:p>
          <a:p>
            <a:pPr marL="342900" indent="-342900" algn="just">
              <a:buFontTx/>
              <a:buChar char="-"/>
            </a:pPr>
            <a:r>
              <a:rPr lang="it-IT" sz="2400" dirty="0">
                <a:solidFill>
                  <a:sysClr val="windowText" lastClr="000000"/>
                </a:solidFill>
              </a:rPr>
              <a:t>Neutralità</a:t>
            </a:r>
          </a:p>
          <a:p>
            <a:pPr marL="342900" indent="-342900" algn="just">
              <a:buFontTx/>
              <a:buChar char="-"/>
            </a:pPr>
            <a:r>
              <a:rPr lang="it-IT" sz="2400" dirty="0">
                <a:solidFill>
                  <a:sysClr val="windowText" lastClr="000000"/>
                </a:solidFill>
              </a:rPr>
              <a:t>Competenza di periodo</a:t>
            </a:r>
          </a:p>
          <a:p>
            <a:pPr marL="342900" indent="-342900" algn="just">
              <a:buFontTx/>
              <a:buChar char="-"/>
            </a:pPr>
            <a:r>
              <a:rPr lang="it-IT" sz="2400" dirty="0">
                <a:solidFill>
                  <a:sysClr val="windowText" lastClr="000000"/>
                </a:solidFill>
              </a:rPr>
              <a:t>Comparabilità e chiarezza</a:t>
            </a:r>
          </a:p>
          <a:p>
            <a:pPr marL="342900" indent="-342900" algn="just">
              <a:buFontTx/>
              <a:buChar char="-"/>
            </a:pPr>
            <a:r>
              <a:rPr lang="it-IT" sz="2400" dirty="0">
                <a:solidFill>
                  <a:sysClr val="windowText" lastClr="000000"/>
                </a:solidFill>
              </a:rPr>
              <a:t>veridicità </a:t>
            </a:r>
          </a:p>
          <a:p>
            <a:pPr marL="342900" indent="-342900" algn="just">
              <a:buFontTx/>
              <a:buChar char="-"/>
            </a:pPr>
            <a:r>
              <a:rPr lang="it-IT" sz="2400" dirty="0">
                <a:solidFill>
                  <a:sysClr val="windowText" lastClr="000000"/>
                </a:solidFill>
              </a:rPr>
              <a:t>Attendibilità</a:t>
            </a:r>
          </a:p>
          <a:p>
            <a:pPr marL="342900" indent="-342900" algn="just">
              <a:buFontTx/>
              <a:buChar char="-"/>
            </a:pPr>
            <a:r>
              <a:rPr lang="it-IT" sz="2400" dirty="0">
                <a:solidFill>
                  <a:sysClr val="windowText" lastClr="000000"/>
                </a:solidFill>
              </a:rPr>
              <a:t>Autonomia dalle terzi parti </a:t>
            </a:r>
          </a:p>
          <a:p>
            <a:pPr marL="342900" indent="-342900" algn="just">
              <a:buFontTx/>
              <a:buChar char="-"/>
            </a:pPr>
            <a:endParaRPr lang="it-IT" sz="2400" dirty="0">
              <a:solidFill>
                <a:sysClr val="windowText" lastClr="000000"/>
              </a:solidFill>
            </a:endParaRPr>
          </a:p>
          <a:p>
            <a:pPr algn="just"/>
            <a:endParaRPr lang="it-IT" sz="2400" dirty="0">
              <a:solidFill>
                <a:sysClr val="windowText" lastClr="000000"/>
              </a:solidFill>
            </a:endParaRPr>
          </a:p>
        </p:txBody>
      </p:sp>
    </p:spTree>
    <p:extLst>
      <p:ext uri="{BB962C8B-B14F-4D97-AF65-F5344CB8AC3E}">
        <p14:creationId xmlns:p14="http://schemas.microsoft.com/office/powerpoint/2010/main" val="69366847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ysClr val="windowText" lastClr="000000"/>
              </a:solidFill>
            </a:endParaRPr>
          </a:p>
          <a:p>
            <a:pPr algn="just"/>
            <a:r>
              <a:rPr lang="it-IT" sz="2400" dirty="0">
                <a:solidFill>
                  <a:sysClr val="windowText" lastClr="000000"/>
                </a:solidFill>
              </a:rPr>
              <a:t>Il bilancio sociale è un </a:t>
            </a:r>
            <a:r>
              <a:rPr lang="it-IT" sz="2400" b="1" dirty="0">
                <a:solidFill>
                  <a:schemeClr val="accent1">
                    <a:lumMod val="75000"/>
                  </a:schemeClr>
                </a:solidFill>
              </a:rPr>
              <a:t>processo gestionale</a:t>
            </a:r>
            <a:r>
              <a:rPr lang="it-IT" sz="2400" dirty="0">
                <a:solidFill>
                  <a:sysClr val="windowText" lastClr="000000"/>
                </a:solidFill>
              </a:rPr>
              <a:t> e in quanto tale ha:</a:t>
            </a:r>
          </a:p>
          <a:p>
            <a:pPr algn="just"/>
            <a:endParaRPr lang="it-IT" sz="2400" dirty="0">
              <a:solidFill>
                <a:sysClr val="windowText" lastClr="000000"/>
              </a:solidFill>
            </a:endParaRPr>
          </a:p>
          <a:p>
            <a:pPr marL="342900" indent="-342900" algn="just">
              <a:buFontTx/>
              <a:buChar char="-"/>
            </a:pPr>
            <a:r>
              <a:rPr lang="it-IT" sz="2400" dirty="0">
                <a:solidFill>
                  <a:sysClr val="windowText" lastClr="000000"/>
                </a:solidFill>
              </a:rPr>
              <a:t>Una informazione (dati/indicatori)</a:t>
            </a:r>
          </a:p>
          <a:p>
            <a:pPr marL="342900" indent="-342900" algn="just">
              <a:buFontTx/>
              <a:buChar char="-"/>
            </a:pPr>
            <a:r>
              <a:rPr lang="it-IT" sz="2400" dirty="0">
                <a:solidFill>
                  <a:sysClr val="windowText" lastClr="000000"/>
                </a:solidFill>
              </a:rPr>
              <a:t>Un responsabile</a:t>
            </a:r>
          </a:p>
          <a:p>
            <a:pPr marL="342900" indent="-342900" algn="just">
              <a:buFontTx/>
              <a:buChar char="-"/>
            </a:pPr>
            <a:r>
              <a:rPr lang="it-IT" sz="2400" dirty="0">
                <a:solidFill>
                  <a:sysClr val="windowText" lastClr="000000"/>
                </a:solidFill>
              </a:rPr>
              <a:t>Un riferimento temporale</a:t>
            </a:r>
          </a:p>
          <a:p>
            <a:pPr algn="just"/>
            <a:endParaRPr lang="it-IT" sz="2400" dirty="0">
              <a:solidFill>
                <a:sysClr val="windowText" lastClr="000000"/>
              </a:solidFill>
            </a:endParaRPr>
          </a:p>
        </p:txBody>
      </p:sp>
    </p:spTree>
    <p:extLst>
      <p:ext uri="{BB962C8B-B14F-4D97-AF65-F5344CB8AC3E}">
        <p14:creationId xmlns:p14="http://schemas.microsoft.com/office/powerpoint/2010/main" val="6666143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ysClr val="windowText" lastClr="000000"/>
              </a:solidFill>
            </a:endParaRPr>
          </a:p>
          <a:p>
            <a:pPr algn="just"/>
            <a:r>
              <a:rPr lang="it-IT" sz="2400" b="1" dirty="0">
                <a:solidFill>
                  <a:schemeClr val="accent1">
                    <a:lumMod val="75000"/>
                  </a:schemeClr>
                </a:solidFill>
              </a:rPr>
              <a:t>In ragione alla natura «politica» del bilancio sociale</a:t>
            </a:r>
            <a:r>
              <a:rPr lang="it-IT" sz="2400" dirty="0">
                <a:solidFill>
                  <a:sysClr val="windowText" lastClr="000000"/>
                </a:solidFill>
              </a:rPr>
              <a:t>, la figura di responsabilità non è una sola ma devono essere  due: </a:t>
            </a:r>
          </a:p>
          <a:p>
            <a:pPr marL="342900" indent="-342900" algn="just">
              <a:buFontTx/>
              <a:buChar char="-"/>
            </a:pPr>
            <a:r>
              <a:rPr lang="it-IT" sz="2400" dirty="0">
                <a:solidFill>
                  <a:sysClr val="windowText" lastClr="000000"/>
                </a:solidFill>
              </a:rPr>
              <a:t>Un </a:t>
            </a:r>
            <a:r>
              <a:rPr lang="it-IT" sz="2400" b="1" dirty="0">
                <a:solidFill>
                  <a:schemeClr val="accent1">
                    <a:lumMod val="75000"/>
                  </a:schemeClr>
                </a:solidFill>
              </a:rPr>
              <a:t>delegato del Consiglio Direttivo / Magistrato </a:t>
            </a:r>
            <a:endParaRPr lang="it-IT" sz="2400" b="1" dirty="0">
              <a:solidFill>
                <a:sysClr val="windowText" lastClr="000000"/>
              </a:solidFill>
            </a:endParaRPr>
          </a:p>
          <a:p>
            <a:pPr marL="342900" indent="-342900" algn="just">
              <a:buFontTx/>
              <a:buChar char="-"/>
            </a:pPr>
            <a:r>
              <a:rPr lang="it-IT" sz="2400" dirty="0">
                <a:solidFill>
                  <a:srgbClr val="000000"/>
                </a:solidFill>
              </a:rPr>
              <a:t>Una</a:t>
            </a:r>
            <a:r>
              <a:rPr lang="it-IT" sz="2400" b="1" dirty="0">
                <a:solidFill>
                  <a:schemeClr val="accent1">
                    <a:lumMod val="75000"/>
                  </a:schemeClr>
                </a:solidFill>
              </a:rPr>
              <a:t> figura operativa </a:t>
            </a:r>
            <a:r>
              <a:rPr lang="it-IT" sz="2400" dirty="0">
                <a:solidFill>
                  <a:sysClr val="windowText" lastClr="000000"/>
                </a:solidFill>
              </a:rPr>
              <a:t>per la parte pratica di coordinamento delle varie figure coinvolte (es. responsabili di settore)</a:t>
            </a:r>
          </a:p>
          <a:p>
            <a:pPr marL="342900" indent="-342900" algn="just">
              <a:buFontTx/>
              <a:buChar char="-"/>
            </a:pPr>
            <a:endParaRPr lang="it-IT" sz="2400" dirty="0">
              <a:solidFill>
                <a:sysClr val="windowText" lastClr="000000"/>
              </a:solidFill>
            </a:endParaRPr>
          </a:p>
          <a:p>
            <a:pPr algn="just"/>
            <a:r>
              <a:rPr lang="it-IT" sz="2400" dirty="0">
                <a:solidFill>
                  <a:sysClr val="windowText" lastClr="000000"/>
                </a:solidFill>
              </a:rPr>
              <a:t>Queste due figure costituiscono il nocciolo del </a:t>
            </a:r>
            <a:r>
              <a:rPr lang="it-IT" sz="2400" b="1" dirty="0">
                <a:solidFill>
                  <a:schemeClr val="accent1">
                    <a:lumMod val="75000"/>
                  </a:schemeClr>
                </a:solidFill>
              </a:rPr>
              <a:t>Gruppo di Lavoro / Cabina di regia</a:t>
            </a:r>
            <a:r>
              <a:rPr lang="it-IT" sz="2400" dirty="0">
                <a:solidFill>
                  <a:sysClr val="windowText" lastClr="000000"/>
                </a:solidFill>
              </a:rPr>
              <a:t> che avrà la responsabilità di realizzare il bilancio sociale. </a:t>
            </a:r>
          </a:p>
        </p:txBody>
      </p:sp>
    </p:spTree>
    <p:extLst>
      <p:ext uri="{BB962C8B-B14F-4D97-AF65-F5344CB8AC3E}">
        <p14:creationId xmlns:p14="http://schemas.microsoft.com/office/powerpoint/2010/main" val="334991024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505E92-6CBB-20C3-E173-7999457EF070}"/>
              </a:ext>
            </a:extLst>
          </p:cNvPr>
          <p:cNvSpPr/>
          <p:nvPr/>
        </p:nvSpPr>
        <p:spPr>
          <a:xfrm>
            <a:off x="379828" y="745588"/>
            <a:ext cx="8370277" cy="4839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dirty="0">
              <a:solidFill>
                <a:sysClr val="windowText" lastClr="000000"/>
              </a:solidFill>
            </a:endParaRPr>
          </a:p>
          <a:p>
            <a:pPr algn="just"/>
            <a:r>
              <a:rPr lang="it-IT" sz="2400" dirty="0">
                <a:solidFill>
                  <a:sysClr val="windowText" lastClr="000000"/>
                </a:solidFill>
              </a:rPr>
              <a:t>Il Gruppo di lavoro / Cabina di regia è composto da minimo di 3 persone ed ha la funzione di coinvolgere tutte le figure di responsabilità presenti nell’associazione: </a:t>
            </a:r>
            <a:r>
              <a:rPr lang="it-IT" sz="2400" b="1" dirty="0">
                <a:solidFill>
                  <a:schemeClr val="accent1">
                    <a:lumMod val="75000"/>
                  </a:schemeClr>
                </a:solidFill>
              </a:rPr>
              <a:t>saranno infatti i responsabili di servizi, progetti e attività a fornire, nei tempi previsti e nelle modalità richieste, le informazioni da inserire nei vari capitoli del bilancio sociale</a:t>
            </a:r>
            <a:r>
              <a:rPr lang="it-IT" sz="2400" dirty="0">
                <a:solidFill>
                  <a:sysClr val="windowText" lastClr="000000"/>
                </a:solidFill>
              </a:rPr>
              <a:t>. </a:t>
            </a:r>
          </a:p>
        </p:txBody>
      </p:sp>
    </p:spTree>
    <p:extLst>
      <p:ext uri="{BB962C8B-B14F-4D97-AF65-F5344CB8AC3E}">
        <p14:creationId xmlns:p14="http://schemas.microsoft.com/office/powerpoint/2010/main" val="3638545396"/>
      </p:ext>
    </p:extLst>
  </p:cSld>
  <p:clrMapOvr>
    <a:masterClrMapping/>
  </p:clrMapOvr>
  <p:transition spd="slow">
    <p:push/>
  </p:transition>
</p:sld>
</file>

<file path=ppt/theme/theme1.xml><?xml version="1.0" encoding="utf-8"?>
<a:theme xmlns:a="http://schemas.openxmlformats.org/drawingml/2006/main" name="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13813</TotalTime>
  <Words>1912</Words>
  <Application>Microsoft Macintosh PowerPoint</Application>
  <PresentationFormat>Presentazione su schermo (4:3)</PresentationFormat>
  <Paragraphs>500</Paragraphs>
  <Slides>31</Slides>
  <Notes>24</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31</vt:i4>
      </vt:variant>
    </vt:vector>
  </HeadingPairs>
  <TitlesOfParts>
    <vt:vector size="41" baseType="lpstr">
      <vt:lpstr>Arial</vt:lpstr>
      <vt:lpstr>Calibri</vt:lpstr>
      <vt:lpstr>Calibri Light</vt:lpstr>
      <vt:lpstr>Garamond</vt:lpstr>
      <vt:lpstr>Open Sans</vt:lpstr>
      <vt:lpstr>Rockwell</vt:lpstr>
      <vt:lpstr>Symbol</vt:lpstr>
      <vt:lpstr>Wingdings</vt:lpstr>
      <vt:lpstr>Voodoo2 Powerpoint Template</vt:lpstr>
      <vt:lpstr>1_Voodoo2 Powerpoint Template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Voodoo Powerpoint</dc:title>
  <dc:subject/>
  <dc:creator>SevenBox</dc:creator>
  <cp:keywords/>
  <dc:description/>
  <cp:lastModifiedBy>Nora Elisa Ronchi</cp:lastModifiedBy>
  <cp:revision>1694</cp:revision>
  <dcterms:created xsi:type="dcterms:W3CDTF">2017-07-25T02:03:18Z</dcterms:created>
  <dcterms:modified xsi:type="dcterms:W3CDTF">2023-03-31T13:35:17Z</dcterms:modified>
  <cp:category/>
</cp:coreProperties>
</file>